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Bowl with salmon cakes, salad and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hyperlink" Target="https://open.spotify.com/playlist/3yOzHCOlnqshjCXOUprx1V?si=d46be91a69164cd1" TargetMode="External"/><Relationship Id="rId4"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tfhappenedin1971.com" TargetMode="External"/><Relationship Id="rId3" Type="http://schemas.openxmlformats.org/officeDocument/2006/relationships/image" Target="../media/image16.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1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6.png"/><Relationship Id="rId3" Type="http://schemas.openxmlformats.org/officeDocument/2006/relationships/video" Target="https://www.youtube.com/embed/rcnhF09QN78?feature=oembed" TargetMode="External"/><Relationship Id="rId4" Type="http://schemas.openxmlformats.org/officeDocument/2006/relationships/image" Target="../media/image11.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https://www.youtube.com/embed/rpNnTuK5JJU?feature=oembed" TargetMode="External"/><Relationship Id="rId3" Type="http://schemas.openxmlformats.org/officeDocument/2006/relationships/image" Target="../media/image12.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https://www.youtube.com/embed/0u8eZcPnWeU?feature=oembed" TargetMode="External"/><Relationship Id="rId3" Type="http://schemas.openxmlformats.org/officeDocument/2006/relationships/image" Target="../media/image13.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 Id="rId3" Type="http://schemas.openxmlformats.org/officeDocument/2006/relationships/image" Target="../media/image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6.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6.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6.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https://www.youtube.com/embed/mrjoElG8KGI?feature=oembed" TargetMode="External"/><Relationship Id="rId3" Type="http://schemas.openxmlformats.org/officeDocument/2006/relationships/image" Target="../media/image16.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https://www.youtube.com/embed/ZN4vmZSPkFQ?feature=oembed" TargetMode="External"/><Relationship Id="rId3" Type="http://schemas.openxmlformats.org/officeDocument/2006/relationships/image" Target="../media/image17.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jpe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https://www.youtube.com/embed/EXJ2TMlchqE?feature=oembed" TargetMode="External"/><Relationship Id="rId3" Type="http://schemas.openxmlformats.org/officeDocument/2006/relationships/image" Target="../media/image19.jpe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https://www.youtube.com/embed/cpXOTpX0APE?feature=oembed" TargetMode="External"/><Relationship Id="rId3" Type="http://schemas.openxmlformats.org/officeDocument/2006/relationships/image" Target="../media/image20.jpe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https://www.youtube.com/embed/ofdDFx1S_Js?feature=oembed" TargetMode="External"/><Relationship Id="rId3" Type="http://schemas.openxmlformats.org/officeDocument/2006/relationships/image" Target="../media/image21.jpe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7.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8.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0.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openxmlformats.org/officeDocument/2006/relationships/image" Target="../media/image8.png"/><Relationship Id="rId4" Type="http://schemas.openxmlformats.org/officeDocument/2006/relationships/image" Target="../media/image15.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https://www.youtube.com/embed/SLIvwtIuC3Y?feature=oembed" TargetMode="External"/><Relationship Id="rId3" Type="http://schemas.openxmlformats.org/officeDocument/2006/relationships/image" Target="../media/image22.jpe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https://www.youtube.com/embed/k5h7A7kRM8Y?feature=oembed" TargetMode="External"/><Relationship Id="rId3" Type="http://schemas.openxmlformats.org/officeDocument/2006/relationships/image" Target="../media/image23.jpeg"/></Relationships>

</file>

<file path=ppt/slides/_rels/slide7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24.jpeg"/></Relationships>

</file>

<file path=ppt/slides/_rels/slide7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openxmlformats.org/officeDocument/2006/relationships/image" Target="../media/image8.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youtu.be/r898rA4FV50?si=PvyiQa3_4LWvTR-p" TargetMode="External"/><Relationship Id="rId3" Type="http://schemas.openxmlformats.org/officeDocument/2006/relationships/hyperlink" Target="https://www.econoalchemist.com/post/backup" TargetMode="External"/><Relationship Id="rId4" Type="http://schemas.openxmlformats.org/officeDocument/2006/relationships/image" Target="../media/image44.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25.jpeg"/><Relationship Id="rId4" Type="http://schemas.openxmlformats.org/officeDocument/2006/relationships/hyperlink" Target="https://open.spotify.com/playlist/79ipo0gAb3Aos8IuXJrcfi?si=e8cb4da1696a4874" TargetMode="External"/><Relationship Id="rId5" Type="http://schemas.openxmlformats.org/officeDocument/2006/relationships/image" Target="../media/image3.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lookingglasseducation.com/courses/thebitcoinexam/tutor_quiz/test/" TargetMode="External"/><Relationship Id="rId3" Type="http://schemas.openxmlformats.org/officeDocument/2006/relationships/hyperlink" Target="https://lookingglasseducation.com/courses/b-is-for-bitcoin/" TargetMode="External"/><Relationship Id="rId4" Type="http://schemas.openxmlformats.org/officeDocument/2006/relationships/image" Target="../media/image45.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171" name="My First Bitcoin"/>
          <p:cNvSpPr txBox="1"/>
          <p:nvPr>
            <p:ph type="ctrTitle"/>
          </p:nvPr>
        </p:nvSpPr>
        <p:spPr>
          <a:prstGeom prst="rect">
            <a:avLst/>
          </a:prstGeom>
        </p:spPr>
        <p:txBody>
          <a:bodyPr/>
          <a:lstStyle/>
          <a:p>
            <a:pPr/>
            <a:r>
              <a:t>My First Bitcoin</a:t>
            </a:r>
          </a:p>
        </p:txBody>
      </p:sp>
      <p:sp>
        <p:nvSpPr>
          <p:cNvPr id="172" name="Bitcoin Diploma: Financial Education for a Bitcoin Era"/>
          <p:cNvSpPr txBox="1"/>
          <p:nvPr>
            <p:ph type="subTitle" sz="quarter" idx="1"/>
          </p:nvPr>
        </p:nvSpPr>
        <p:spPr>
          <a:prstGeom prst="rect">
            <a:avLst/>
          </a:prstGeom>
        </p:spPr>
        <p:txBody>
          <a:bodyPr/>
          <a:lstStyle/>
          <a:p>
            <a:pPr/>
            <a:r>
              <a:t>Bitcoin Diploma: Financial Education for a Bitcoin Era</a:t>
            </a:r>
          </a:p>
        </p:txBody>
      </p:sp>
      <p:pic>
        <p:nvPicPr>
          <p:cNvPr id="173" name="Logo MPB Assets.pdf" descr="Logo MPB Assets.pdf"/>
          <p:cNvPicPr>
            <a:picLocks noChangeAspect="1"/>
          </p:cNvPicPr>
          <p:nvPr/>
        </p:nvPicPr>
        <p:blipFill>
          <a:blip r:embed="rId2">
            <a:extLst/>
          </a:blip>
          <a:stretch>
            <a:fillRect/>
          </a:stretch>
        </p:blipFill>
        <p:spPr>
          <a:xfrm>
            <a:off x="17908477" y="464546"/>
            <a:ext cx="5722050" cy="305709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20" name="Used to cooperate and trad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Used to cooperate and trade</a:t>
            </a:r>
          </a:p>
        </p:txBody>
      </p:sp>
      <p:sp>
        <p:nvSpPr>
          <p:cNvPr id="221" name="“Primitive money existed long before large scale trade networks. Money had an even earlier and more important use. Money greatly improved the workings of even small barter networks by greatly reducing the need for credit.”…"/>
          <p:cNvSpPr txBox="1"/>
          <p:nvPr>
            <p:ph type="body" sz="half" idx="1"/>
          </p:nvPr>
        </p:nvSpPr>
        <p:spPr>
          <a:prstGeom prst="rect">
            <a:avLst/>
          </a:prstGeom>
        </p:spPr>
        <p:txBody>
          <a:bodyPr/>
          <a:lstStyle/>
          <a:p>
            <a:pPr marL="0" indent="0">
              <a:lnSpc>
                <a:spcPct val="120000"/>
              </a:lnSpc>
              <a:buSzTx/>
              <a:buNone/>
              <a:defRPr i="1"/>
            </a:pPr>
            <a:r>
              <a:t>“Primitive money existed long before large scale trade networks. Money had an even earlier and more important use. Money greatly improved the workings of even small barter networks by greatly reducing the need for credit.”</a:t>
            </a:r>
          </a:p>
          <a:p>
            <a:pPr marL="0" indent="0">
              <a:lnSpc>
                <a:spcPct val="120000"/>
              </a:lnSpc>
              <a:buSzTx/>
              <a:buNone/>
              <a:defRPr i="1"/>
            </a:pPr>
            <a:r>
              <a:t>-Nick Szabo (Shelling Out)</a:t>
            </a:r>
          </a:p>
        </p:txBody>
      </p:sp>
      <p:pic>
        <p:nvPicPr>
          <p:cNvPr id="222" name="Screenshot 2024-01-02 at 12.01.01.png" descr="Screenshot 2024-01-02 at 12.01.01.png"/>
          <p:cNvPicPr>
            <a:picLocks noChangeAspect="1"/>
          </p:cNvPicPr>
          <p:nvPr>
            <p:ph type="pic" idx="22"/>
          </p:nvPr>
        </p:nvPicPr>
        <p:blipFill>
          <a:blip r:embed="rId2">
            <a:extLst/>
          </a:blip>
          <a:srcRect l="2718" t="0" r="2718" b="0"/>
          <a:stretch>
            <a:fillRect/>
          </a:stretch>
        </p:blipFill>
        <p:spPr>
          <a:xfrm>
            <a:off x="12192000" y="1263848"/>
            <a:ext cx="10916874" cy="11188205"/>
          </a:xfrm>
          <a:prstGeom prst="rect">
            <a:avLst/>
          </a:prstGeom>
        </p:spPr>
      </p:pic>
      <p:sp>
        <p:nvSpPr>
          <p:cNvPr id="223" name="Primitive Money"/>
          <p:cNvSpPr txBox="1"/>
          <p:nvPr>
            <p:ph type="title"/>
          </p:nvPr>
        </p:nvSpPr>
        <p:spPr>
          <a:prstGeom prst="rect">
            <a:avLst/>
          </a:prstGeom>
        </p:spPr>
        <p:txBody>
          <a:bodyPr/>
          <a:lstStyle/>
          <a:p>
            <a:pPr/>
            <a:r>
              <a:t>Primitive Money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25" name="Allows us to save for the future and lower our time preference.…"/>
          <p:cNvSpPr txBox="1"/>
          <p:nvPr>
            <p:ph type="body" sz="half" idx="1"/>
          </p:nvPr>
        </p:nvSpPr>
        <p:spPr>
          <a:prstGeom prst="rect">
            <a:avLst/>
          </a:prstGeom>
        </p:spPr>
        <p:txBody>
          <a:bodyPr/>
          <a:lstStyle/>
          <a:p>
            <a:pPr/>
            <a:r>
              <a:t>Allows us to save for the future and lower our </a:t>
            </a:r>
            <a:r>
              <a:rPr i="1"/>
              <a:t>time preference.</a:t>
            </a:r>
          </a:p>
          <a:p>
            <a:pPr/>
            <a:r>
              <a:t>Allows us to trade with each other.</a:t>
            </a:r>
          </a:p>
          <a:p>
            <a:pPr/>
            <a:r>
              <a:t>Allows us to measure the value of something and make comparisons between different good and services.</a:t>
            </a:r>
          </a:p>
        </p:txBody>
      </p:sp>
      <p:sp>
        <p:nvSpPr>
          <p:cNvPr id="226" name="What is the purpose of money?"/>
          <p:cNvSpPr txBox="1"/>
          <p:nvPr>
            <p:ph type="title"/>
          </p:nvPr>
        </p:nvSpPr>
        <p:spPr>
          <a:xfrm>
            <a:off x="1206500" y="1079500"/>
            <a:ext cx="10735904" cy="2235895"/>
          </a:xfrm>
          <a:prstGeom prst="rect">
            <a:avLst/>
          </a:prstGeom>
        </p:spPr>
        <p:txBody>
          <a:bodyPr/>
          <a:lstStyle>
            <a:lvl1pPr defTabSz="2218888">
              <a:defRPr spc="-154" sz="7735"/>
            </a:lvl1pPr>
          </a:lstStyle>
          <a:p>
            <a:pPr/>
            <a:r>
              <a:t>What is the purpose of money?</a:t>
            </a:r>
          </a:p>
        </p:txBody>
      </p:sp>
      <p:pic>
        <p:nvPicPr>
          <p:cNvPr id="227" name="unknown.jpeg" descr="unknown.jpeg"/>
          <p:cNvPicPr>
            <a:picLocks noChangeAspect="1"/>
          </p:cNvPicPr>
          <p:nvPr/>
        </p:nvPicPr>
        <p:blipFill>
          <a:blip r:embed="rId2">
            <a:alphaModFix amt="86517"/>
            <a:extLst/>
          </a:blip>
          <a:srcRect l="1032" t="820" r="1034" b="1061"/>
          <a:stretch>
            <a:fillRect/>
          </a:stretch>
        </p:blipFill>
        <p:spPr>
          <a:xfrm>
            <a:off x="12642006" y="962514"/>
            <a:ext cx="10422219" cy="11096280"/>
          </a:xfrm>
          <a:custGeom>
            <a:avLst/>
            <a:gdLst/>
            <a:ahLst/>
            <a:cxnLst>
              <a:cxn ang="0">
                <a:pos x="wd2" y="hd2"/>
              </a:cxn>
              <a:cxn ang="5400000">
                <a:pos x="wd2" y="hd2"/>
              </a:cxn>
              <a:cxn ang="10800000">
                <a:pos x="wd2" y="hd2"/>
              </a:cxn>
              <a:cxn ang="16200000">
                <a:pos x="wd2" y="hd2"/>
              </a:cxn>
            </a:cxnLst>
            <a:rect l="0" t="0" r="r" b="b"/>
            <a:pathLst>
              <a:path w="21542" h="21596" fill="norm" stroke="1" extrusionOk="0">
                <a:moveTo>
                  <a:pt x="12256" y="0"/>
                </a:moveTo>
                <a:cubicBezTo>
                  <a:pt x="12117" y="1"/>
                  <a:pt x="12042" y="34"/>
                  <a:pt x="11903" y="99"/>
                </a:cubicBezTo>
                <a:cubicBezTo>
                  <a:pt x="11597" y="243"/>
                  <a:pt x="11123" y="261"/>
                  <a:pt x="10465" y="153"/>
                </a:cubicBezTo>
                <a:cubicBezTo>
                  <a:pt x="9982" y="74"/>
                  <a:pt x="9435" y="113"/>
                  <a:pt x="8928" y="266"/>
                </a:cubicBezTo>
                <a:cubicBezTo>
                  <a:pt x="8722" y="327"/>
                  <a:pt x="8319" y="443"/>
                  <a:pt x="8032" y="523"/>
                </a:cubicBezTo>
                <a:cubicBezTo>
                  <a:pt x="7745" y="602"/>
                  <a:pt x="7495" y="692"/>
                  <a:pt x="7474" y="723"/>
                </a:cubicBezTo>
                <a:cubicBezTo>
                  <a:pt x="7454" y="753"/>
                  <a:pt x="7351" y="778"/>
                  <a:pt x="7244" y="778"/>
                </a:cubicBezTo>
                <a:cubicBezTo>
                  <a:pt x="7137" y="778"/>
                  <a:pt x="7023" y="799"/>
                  <a:pt x="6992" y="824"/>
                </a:cubicBezTo>
                <a:cubicBezTo>
                  <a:pt x="6961" y="849"/>
                  <a:pt x="6774" y="929"/>
                  <a:pt x="6576" y="1003"/>
                </a:cubicBezTo>
                <a:cubicBezTo>
                  <a:pt x="6167" y="1156"/>
                  <a:pt x="5640" y="1478"/>
                  <a:pt x="5381" y="1734"/>
                </a:cubicBezTo>
                <a:cubicBezTo>
                  <a:pt x="5284" y="1829"/>
                  <a:pt x="5182" y="1907"/>
                  <a:pt x="5154" y="1907"/>
                </a:cubicBezTo>
                <a:cubicBezTo>
                  <a:pt x="5081" y="1907"/>
                  <a:pt x="4458" y="2339"/>
                  <a:pt x="4204" y="2566"/>
                </a:cubicBezTo>
                <a:cubicBezTo>
                  <a:pt x="4086" y="2671"/>
                  <a:pt x="3905" y="2801"/>
                  <a:pt x="3802" y="2855"/>
                </a:cubicBezTo>
                <a:cubicBezTo>
                  <a:pt x="3639" y="2939"/>
                  <a:pt x="3356" y="3176"/>
                  <a:pt x="2421" y="4014"/>
                </a:cubicBezTo>
                <a:cubicBezTo>
                  <a:pt x="2147" y="4259"/>
                  <a:pt x="1751" y="4763"/>
                  <a:pt x="1751" y="4865"/>
                </a:cubicBezTo>
                <a:cubicBezTo>
                  <a:pt x="1751" y="4912"/>
                  <a:pt x="1717" y="4970"/>
                  <a:pt x="1676" y="4994"/>
                </a:cubicBezTo>
                <a:cubicBezTo>
                  <a:pt x="1538" y="5077"/>
                  <a:pt x="1285" y="5487"/>
                  <a:pt x="1088" y="5943"/>
                </a:cubicBezTo>
                <a:cubicBezTo>
                  <a:pt x="982" y="6191"/>
                  <a:pt x="875" y="6419"/>
                  <a:pt x="851" y="6450"/>
                </a:cubicBezTo>
                <a:cubicBezTo>
                  <a:pt x="785" y="6538"/>
                  <a:pt x="426" y="7628"/>
                  <a:pt x="349" y="7974"/>
                </a:cubicBezTo>
                <a:cubicBezTo>
                  <a:pt x="342" y="8005"/>
                  <a:pt x="304" y="8087"/>
                  <a:pt x="265" y="8154"/>
                </a:cubicBezTo>
                <a:cubicBezTo>
                  <a:pt x="225" y="8222"/>
                  <a:pt x="193" y="8349"/>
                  <a:pt x="193" y="8437"/>
                </a:cubicBezTo>
                <a:cubicBezTo>
                  <a:pt x="193" y="8525"/>
                  <a:pt x="168" y="8677"/>
                  <a:pt x="138" y="8776"/>
                </a:cubicBezTo>
                <a:cubicBezTo>
                  <a:pt x="1" y="9225"/>
                  <a:pt x="-49" y="11371"/>
                  <a:pt x="59" y="12151"/>
                </a:cubicBezTo>
                <a:cubicBezTo>
                  <a:pt x="169" y="12950"/>
                  <a:pt x="703" y="14343"/>
                  <a:pt x="1085" y="14832"/>
                </a:cubicBezTo>
                <a:cubicBezTo>
                  <a:pt x="1146" y="14910"/>
                  <a:pt x="1297" y="15125"/>
                  <a:pt x="1421" y="15312"/>
                </a:cubicBezTo>
                <a:cubicBezTo>
                  <a:pt x="2395" y="16780"/>
                  <a:pt x="4262" y="18926"/>
                  <a:pt x="5014" y="19441"/>
                </a:cubicBezTo>
                <a:cubicBezTo>
                  <a:pt x="5211" y="19576"/>
                  <a:pt x="5393" y="19685"/>
                  <a:pt x="5420" y="19685"/>
                </a:cubicBezTo>
                <a:cubicBezTo>
                  <a:pt x="5448" y="19685"/>
                  <a:pt x="5607" y="19774"/>
                  <a:pt x="5775" y="19883"/>
                </a:cubicBezTo>
                <a:cubicBezTo>
                  <a:pt x="5943" y="19992"/>
                  <a:pt x="6130" y="20081"/>
                  <a:pt x="6190" y="20081"/>
                </a:cubicBezTo>
                <a:cubicBezTo>
                  <a:pt x="6250" y="20081"/>
                  <a:pt x="6316" y="20106"/>
                  <a:pt x="6336" y="20137"/>
                </a:cubicBezTo>
                <a:cubicBezTo>
                  <a:pt x="6356" y="20168"/>
                  <a:pt x="6414" y="20193"/>
                  <a:pt x="6463" y="20193"/>
                </a:cubicBezTo>
                <a:cubicBezTo>
                  <a:pt x="6512" y="20193"/>
                  <a:pt x="6666" y="20241"/>
                  <a:pt x="6804" y="20300"/>
                </a:cubicBezTo>
                <a:cubicBezTo>
                  <a:pt x="7327" y="20522"/>
                  <a:pt x="7666" y="20635"/>
                  <a:pt x="8014" y="20705"/>
                </a:cubicBezTo>
                <a:cubicBezTo>
                  <a:pt x="8212" y="20744"/>
                  <a:pt x="8475" y="20824"/>
                  <a:pt x="8597" y="20881"/>
                </a:cubicBezTo>
                <a:cubicBezTo>
                  <a:pt x="8886" y="21015"/>
                  <a:pt x="9624" y="21226"/>
                  <a:pt x="10232" y="21348"/>
                </a:cubicBezTo>
                <a:cubicBezTo>
                  <a:pt x="10496" y="21401"/>
                  <a:pt x="10779" y="21466"/>
                  <a:pt x="10862" y="21493"/>
                </a:cubicBezTo>
                <a:cubicBezTo>
                  <a:pt x="10944" y="21519"/>
                  <a:pt x="11065" y="21554"/>
                  <a:pt x="11131" y="21569"/>
                </a:cubicBezTo>
                <a:cubicBezTo>
                  <a:pt x="11207" y="21587"/>
                  <a:pt x="11295" y="21595"/>
                  <a:pt x="11387" y="21596"/>
                </a:cubicBezTo>
                <a:cubicBezTo>
                  <a:pt x="11666" y="21599"/>
                  <a:pt x="11989" y="21532"/>
                  <a:pt x="12160" y="21424"/>
                </a:cubicBezTo>
                <a:cubicBezTo>
                  <a:pt x="12365" y="21294"/>
                  <a:pt x="12819" y="21159"/>
                  <a:pt x="13179" y="21121"/>
                </a:cubicBezTo>
                <a:cubicBezTo>
                  <a:pt x="13646" y="21072"/>
                  <a:pt x="14152" y="20909"/>
                  <a:pt x="14487" y="20700"/>
                </a:cubicBezTo>
                <a:cubicBezTo>
                  <a:pt x="14802" y="20504"/>
                  <a:pt x="15593" y="20100"/>
                  <a:pt x="16163" y="19846"/>
                </a:cubicBezTo>
                <a:cubicBezTo>
                  <a:pt x="16479" y="19705"/>
                  <a:pt x="18080" y="18295"/>
                  <a:pt x="18146" y="18099"/>
                </a:cubicBezTo>
                <a:cubicBezTo>
                  <a:pt x="18208" y="17916"/>
                  <a:pt x="18971" y="16783"/>
                  <a:pt x="19339" y="16327"/>
                </a:cubicBezTo>
                <a:cubicBezTo>
                  <a:pt x="19440" y="16203"/>
                  <a:pt x="19551" y="16050"/>
                  <a:pt x="19587" y="15988"/>
                </a:cubicBezTo>
                <a:cubicBezTo>
                  <a:pt x="19987" y="15297"/>
                  <a:pt x="20307" y="14798"/>
                  <a:pt x="20577" y="14443"/>
                </a:cubicBezTo>
                <a:cubicBezTo>
                  <a:pt x="20705" y="14274"/>
                  <a:pt x="20811" y="14108"/>
                  <a:pt x="20812" y="14074"/>
                </a:cubicBezTo>
                <a:cubicBezTo>
                  <a:pt x="20813" y="14041"/>
                  <a:pt x="20866" y="13950"/>
                  <a:pt x="20931" y="13872"/>
                </a:cubicBezTo>
                <a:cubicBezTo>
                  <a:pt x="20995" y="13794"/>
                  <a:pt x="21049" y="13693"/>
                  <a:pt x="21050" y="13646"/>
                </a:cubicBezTo>
                <a:cubicBezTo>
                  <a:pt x="21051" y="13600"/>
                  <a:pt x="21086" y="13498"/>
                  <a:pt x="21129" y="13421"/>
                </a:cubicBezTo>
                <a:cubicBezTo>
                  <a:pt x="21347" y="13026"/>
                  <a:pt x="21551" y="11784"/>
                  <a:pt x="21542" y="10909"/>
                </a:cubicBezTo>
                <a:cubicBezTo>
                  <a:pt x="21536" y="10293"/>
                  <a:pt x="21418" y="8825"/>
                  <a:pt x="21357" y="8595"/>
                </a:cubicBezTo>
                <a:cubicBezTo>
                  <a:pt x="21276" y="8294"/>
                  <a:pt x="21142" y="7862"/>
                  <a:pt x="21032" y="7551"/>
                </a:cubicBezTo>
                <a:cubicBezTo>
                  <a:pt x="20983" y="7411"/>
                  <a:pt x="20910" y="7157"/>
                  <a:pt x="20869" y="6986"/>
                </a:cubicBezTo>
                <a:cubicBezTo>
                  <a:pt x="20779" y="6607"/>
                  <a:pt x="20802" y="6659"/>
                  <a:pt x="20480" y="6112"/>
                </a:cubicBezTo>
                <a:cubicBezTo>
                  <a:pt x="20333" y="5864"/>
                  <a:pt x="20161" y="5555"/>
                  <a:pt x="20097" y="5427"/>
                </a:cubicBezTo>
                <a:cubicBezTo>
                  <a:pt x="20034" y="5298"/>
                  <a:pt x="19953" y="5177"/>
                  <a:pt x="19917" y="5156"/>
                </a:cubicBezTo>
                <a:cubicBezTo>
                  <a:pt x="19881" y="5135"/>
                  <a:pt x="19852" y="5060"/>
                  <a:pt x="19852" y="4989"/>
                </a:cubicBezTo>
                <a:cubicBezTo>
                  <a:pt x="19852" y="4918"/>
                  <a:pt x="19795" y="4811"/>
                  <a:pt x="19726" y="4752"/>
                </a:cubicBezTo>
                <a:cubicBezTo>
                  <a:pt x="19656" y="4693"/>
                  <a:pt x="19555" y="4566"/>
                  <a:pt x="19501" y="4469"/>
                </a:cubicBezTo>
                <a:cubicBezTo>
                  <a:pt x="19284" y="4081"/>
                  <a:pt x="19037" y="3791"/>
                  <a:pt x="18395" y="3167"/>
                </a:cubicBezTo>
                <a:cubicBezTo>
                  <a:pt x="17697" y="2487"/>
                  <a:pt x="17359" y="2238"/>
                  <a:pt x="16806" y="1997"/>
                </a:cubicBezTo>
                <a:cubicBezTo>
                  <a:pt x="16697" y="1949"/>
                  <a:pt x="16532" y="1859"/>
                  <a:pt x="16438" y="1796"/>
                </a:cubicBezTo>
                <a:cubicBezTo>
                  <a:pt x="16344" y="1733"/>
                  <a:pt x="16239" y="1681"/>
                  <a:pt x="16204" y="1681"/>
                </a:cubicBezTo>
                <a:cubicBezTo>
                  <a:pt x="16134" y="1681"/>
                  <a:pt x="15456" y="1249"/>
                  <a:pt x="15080" y="965"/>
                </a:cubicBezTo>
                <a:cubicBezTo>
                  <a:pt x="14945" y="862"/>
                  <a:pt x="14807" y="778"/>
                  <a:pt x="14774" y="778"/>
                </a:cubicBezTo>
                <a:cubicBezTo>
                  <a:pt x="14740" y="778"/>
                  <a:pt x="14680" y="743"/>
                  <a:pt x="14641" y="699"/>
                </a:cubicBezTo>
                <a:cubicBezTo>
                  <a:pt x="14543" y="587"/>
                  <a:pt x="13351" y="149"/>
                  <a:pt x="12989" y="92"/>
                </a:cubicBezTo>
                <a:cubicBezTo>
                  <a:pt x="12597" y="30"/>
                  <a:pt x="12395" y="-1"/>
                  <a:pt x="12256" y="0"/>
                </a:cubicBezTo>
                <a:close/>
              </a:path>
            </a:pathLst>
          </a:custGeom>
          <a:ln w="12700">
            <a:miter lim="400000"/>
          </a:ln>
        </p:spPr>
      </p:pic>
      <p:sp>
        <p:nvSpPr>
          <p:cNvPr id="228" name="Text"/>
          <p:cNvSpPr txBox="1"/>
          <p:nvPr/>
        </p:nvSpPr>
        <p:spPr>
          <a:xfrm>
            <a:off x="12532091" y="729982"/>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30" name="Scarcity is the most important feature of money."/>
          <p:cNvSpPr txBox="1"/>
          <p:nvPr>
            <p:ph type="title"/>
          </p:nvPr>
        </p:nvSpPr>
        <p:spPr>
          <a:prstGeom prst="rect">
            <a:avLst/>
          </a:prstGeom>
        </p:spPr>
        <p:txBody>
          <a:bodyPr/>
          <a:lstStyle/>
          <a:p>
            <a:pPr defTabSz="2243271">
              <a:defRPr spc="-156" sz="7820"/>
            </a:pPr>
            <a:r>
              <a:t>Scarcity is the </a:t>
            </a:r>
            <a:r>
              <a:rPr u="sng"/>
              <a:t>most important</a:t>
            </a:r>
            <a:r>
              <a:t> feature of money.</a:t>
            </a:r>
          </a:p>
        </p:txBody>
      </p:sp>
      <p:sp>
        <p:nvSpPr>
          <p:cNvPr id="231" name="What is Stock-to-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is Stock-to-Flow?</a:t>
            </a:r>
          </a:p>
        </p:txBody>
      </p:sp>
      <p:sp>
        <p:nvSpPr>
          <p:cNvPr id="232" name="NEW SUPPLY"/>
          <p:cNvSpPr/>
          <p:nvPr/>
        </p:nvSpPr>
        <p:spPr>
          <a:xfrm>
            <a:off x="5179117" y="4974006"/>
            <a:ext cx="3134962" cy="2892576"/>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233" name="EASY MONEY"/>
          <p:cNvSpPr/>
          <p:nvPr/>
        </p:nvSpPr>
        <p:spPr>
          <a:xfrm>
            <a:off x="16144048" y="3583876"/>
            <a:ext cx="3134962" cy="4157892"/>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EASY MONEY</a:t>
            </a:r>
          </a:p>
        </p:txBody>
      </p:sp>
      <p:sp>
        <p:nvSpPr>
          <p:cNvPr id="234" name="HARD MONEY"/>
          <p:cNvSpPr/>
          <p:nvPr/>
        </p:nvSpPr>
        <p:spPr>
          <a:xfrm>
            <a:off x="16144048" y="8811195"/>
            <a:ext cx="3134962" cy="4157893"/>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HARD MONEY</a:t>
            </a:r>
          </a:p>
        </p:txBody>
      </p:sp>
      <p:sp>
        <p:nvSpPr>
          <p:cNvPr id="235" name="NEW SUPPLY"/>
          <p:cNvSpPr/>
          <p:nvPr/>
        </p:nvSpPr>
        <p:spPr>
          <a:xfrm>
            <a:off x="5179117" y="12090437"/>
            <a:ext cx="3134962" cy="60224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238" name="Connection Line"/>
          <p:cNvSpPr/>
          <p:nvPr/>
        </p:nvSpPr>
        <p:spPr>
          <a:xfrm>
            <a:off x="7477933" y="3654806"/>
            <a:ext cx="8436405" cy="1132136"/>
          </a:xfrm>
          <a:custGeom>
            <a:avLst/>
            <a:gdLst/>
            <a:ahLst/>
            <a:cxnLst>
              <a:cxn ang="0">
                <a:pos x="wd2" y="hd2"/>
              </a:cxn>
              <a:cxn ang="5400000">
                <a:pos x="wd2" y="hd2"/>
              </a:cxn>
              <a:cxn ang="10800000">
                <a:pos x="wd2" y="hd2"/>
              </a:cxn>
              <a:cxn ang="16200000">
                <a:pos x="wd2" y="hd2"/>
              </a:cxn>
            </a:cxnLst>
            <a:rect l="0" t="0" r="r" b="b"/>
            <a:pathLst>
              <a:path w="21600" h="17952" fill="norm" stroke="1" extrusionOk="0">
                <a:moveTo>
                  <a:pt x="0" y="17952"/>
                </a:moveTo>
                <a:cubicBezTo>
                  <a:pt x="6989" y="1494"/>
                  <a:pt x="14189" y="-3648"/>
                  <a:pt x="21600" y="2527"/>
                </a:cubicBezTo>
              </a:path>
            </a:pathLst>
          </a:custGeom>
          <a:ln w="88900">
            <a:solidFill>
              <a:srgbClr val="000000"/>
            </a:solidFill>
            <a:miter lim="400000"/>
            <a:tailEnd type="triangle"/>
          </a:ln>
        </p:spPr>
        <p:txBody>
          <a:bodyPr/>
          <a:lstStyle/>
          <a:p>
            <a:pPr/>
          </a:p>
        </p:txBody>
      </p:sp>
      <p:sp>
        <p:nvSpPr>
          <p:cNvPr id="239" name="Connection Line"/>
          <p:cNvSpPr/>
          <p:nvPr/>
        </p:nvSpPr>
        <p:spPr>
          <a:xfrm>
            <a:off x="7448970" y="8424533"/>
            <a:ext cx="8465368" cy="3343350"/>
          </a:xfrm>
          <a:custGeom>
            <a:avLst/>
            <a:gdLst/>
            <a:ahLst/>
            <a:cxnLst>
              <a:cxn ang="0">
                <a:pos x="wd2" y="hd2"/>
              </a:cxn>
              <a:cxn ang="5400000">
                <a:pos x="wd2" y="hd2"/>
              </a:cxn>
              <a:cxn ang="10800000">
                <a:pos x="wd2" y="hd2"/>
              </a:cxn>
              <a:cxn ang="16200000">
                <a:pos x="wd2" y="hd2"/>
              </a:cxn>
            </a:cxnLst>
            <a:rect l="0" t="0" r="r" b="b"/>
            <a:pathLst>
              <a:path w="21600" h="18180" fill="norm" stroke="1" extrusionOk="0">
                <a:moveTo>
                  <a:pt x="0" y="18180"/>
                </a:moveTo>
                <a:cubicBezTo>
                  <a:pt x="5531" y="1939"/>
                  <a:pt x="12731" y="-3420"/>
                  <a:pt x="21600" y="2102"/>
                </a:cubicBezTo>
              </a:path>
            </a:pathLst>
          </a:custGeom>
          <a:ln w="88900">
            <a:solidFill>
              <a:srgbClr val="000000"/>
            </a:solidFill>
            <a:miter lim="400000"/>
            <a:tailEnd type="triangle"/>
          </a:ln>
        </p:spPr>
        <p:txBody>
          <a:bodyPr/>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41" name="Yap Island, Micronesi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Yap Island, Micronesia</a:t>
            </a:r>
          </a:p>
        </p:txBody>
      </p:sp>
      <p:sp>
        <p:nvSpPr>
          <p:cNvPr id="242" name="Rai Stones"/>
          <p:cNvSpPr txBox="1"/>
          <p:nvPr>
            <p:ph type="title"/>
          </p:nvPr>
        </p:nvSpPr>
        <p:spPr>
          <a:prstGeom prst="rect">
            <a:avLst/>
          </a:prstGeom>
        </p:spPr>
        <p:txBody>
          <a:bodyPr/>
          <a:lstStyle/>
          <a:p>
            <a:pPr/>
            <a:r>
              <a:t>Rai Stones</a:t>
            </a:r>
          </a:p>
        </p:txBody>
      </p:sp>
      <p:pic>
        <p:nvPicPr>
          <p:cNvPr id="243" name="unknown.jpeg" descr="unknown.jpeg"/>
          <p:cNvPicPr>
            <a:picLocks noChangeAspect="1"/>
          </p:cNvPicPr>
          <p:nvPr/>
        </p:nvPicPr>
        <p:blipFill>
          <a:blip r:embed="rId2">
            <a:extLst/>
          </a:blip>
          <a:srcRect l="6789" t="0" r="11204" b="0"/>
          <a:stretch>
            <a:fillRect/>
          </a:stretch>
        </p:blipFill>
        <p:spPr>
          <a:xfrm>
            <a:off x="11765897" y="1345473"/>
            <a:ext cx="11759975" cy="11317571"/>
          </a:xfrm>
          <a:prstGeom prst="rect">
            <a:avLst/>
          </a:prstGeom>
          <a:ln w="12700">
            <a:miter lim="400000"/>
          </a:ln>
        </p:spPr>
      </p:pic>
      <p:sp>
        <p:nvSpPr>
          <p:cNvPr id="244" name="Text"/>
          <p:cNvSpPr txBox="1"/>
          <p:nvPr/>
        </p:nvSpPr>
        <p:spPr>
          <a:xfrm>
            <a:off x="11421070" y="1898650"/>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
        <p:nvSpPr>
          <p:cNvPr id="245" name="Made of limestone; not found on Yap island."/>
          <p:cNvSpPr txBox="1"/>
          <p:nvPr/>
        </p:nvSpPr>
        <p:spPr>
          <a:xfrm>
            <a:off x="518262" y="3896488"/>
            <a:ext cx="10426275"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Made of limestone; not found on Yap island.</a:t>
            </a:r>
          </a:p>
        </p:txBody>
      </p:sp>
      <p:sp>
        <p:nvSpPr>
          <p:cNvPr id="246" name="Mined on the island of Guam and transported in canoes by hundreds of people."/>
          <p:cNvSpPr txBox="1"/>
          <p:nvPr/>
        </p:nvSpPr>
        <p:spPr>
          <a:xfrm>
            <a:off x="518262" y="5946882"/>
            <a:ext cx="10426275"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Mined on the island of Guam and transported in canoes by hundreds of people.</a:t>
            </a:r>
          </a:p>
        </p:txBody>
      </p:sp>
      <p:sp>
        <p:nvSpPr>
          <p:cNvPr id="247" name="Placed in prominent positions so that ownership was recognised by everyone."/>
          <p:cNvSpPr txBox="1"/>
          <p:nvPr/>
        </p:nvSpPr>
        <p:spPr>
          <a:xfrm>
            <a:off x="525714" y="8650494"/>
            <a:ext cx="9779001"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Placed in prominent positions so that ownership was recognised by everyone.</a:t>
            </a:r>
          </a:p>
        </p:txBody>
      </p:sp>
      <p:sp>
        <p:nvSpPr>
          <p:cNvPr id="248" name="Very difficult to acquire more; lots of work required."/>
          <p:cNvSpPr txBox="1"/>
          <p:nvPr/>
        </p:nvSpPr>
        <p:spPr>
          <a:xfrm>
            <a:off x="413930" y="11374005"/>
            <a:ext cx="9779001"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Very difficult to acquire more; lots of work required.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246">
                                            <p:bg/>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24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247">
                                            <p:bg/>
                                          </p:spTgt>
                                        </p:tgtEl>
                                        <p:attrNameLst>
                                          <p:attrName>style.visibility</p:attrName>
                                        </p:attrNameLst>
                                      </p:cBhvr>
                                      <p:to>
                                        <p:strVal val="visible"/>
                                      </p:to>
                                    </p:set>
                                  </p:childTnLst>
                                </p:cTn>
                              </p:par>
                              <p:par>
                                <p:cTn id="19" presetClass="entr" nodeType="withEffect" presetSubtype="0" presetID="1" grpId="3" fill="hold">
                                  <p:stCondLst>
                                    <p:cond delay="0"/>
                                  </p:stCondLst>
                                  <p:iterate type="el" backwards="0">
                                    <p:tmAbs val="0"/>
                                  </p:iterate>
                                  <p:childTnLst>
                                    <p:set>
                                      <p:cBhvr>
                                        <p:cTn id="20" fill="hold"/>
                                        <p:tgtEl>
                                          <p:spTgt spid="24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248">
                                            <p:bg/>
                                          </p:spTgt>
                                        </p:tgtEl>
                                        <p:attrNameLst>
                                          <p:attrName>style.visibility</p:attrName>
                                        </p:attrNameLst>
                                      </p:cBhvr>
                                      <p:to>
                                        <p:strVal val="visible"/>
                                      </p:to>
                                    </p:set>
                                  </p:childTnLst>
                                </p:cTn>
                              </p:par>
                              <p:par>
                                <p:cTn id="25" presetClass="entr" nodeType="withEffect" presetSubtype="0" presetID="1" grpId="4" fill="hold">
                                  <p:stCondLst>
                                    <p:cond delay="0"/>
                                  </p:stCondLst>
                                  <p:iterate type="el" backwards="0">
                                    <p:tmAbs val="0"/>
                                  </p:iterate>
                                  <p:childTnLst>
                                    <p:set>
                                      <p:cBhvr>
                                        <p:cTn id="26" fill="hold"/>
                                        <p:tgtEl>
                                          <p:spTgt spid="248">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5" grpId="1"/>
      <p:bldP build="p" bldLvl="5" animBg="1" rev="0" advAuto="0" spid="246" grpId="2"/>
      <p:bldP build="p" bldLvl="5" animBg="1" rev="0" advAuto="0" spid="247" grpId="3"/>
      <p:bldP build="p" bldLvl="5" animBg="1" rev="0" advAuto="0" spid="248" grpId="4"/>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50" name="Arrival of David O’Keef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Arrival of David O’Keefe</a:t>
            </a:r>
          </a:p>
        </p:txBody>
      </p:sp>
      <p:sp>
        <p:nvSpPr>
          <p:cNvPr id="251" name="Rai Stones"/>
          <p:cNvSpPr txBox="1"/>
          <p:nvPr>
            <p:ph type="title"/>
          </p:nvPr>
        </p:nvSpPr>
        <p:spPr>
          <a:prstGeom prst="rect">
            <a:avLst/>
          </a:prstGeom>
        </p:spPr>
        <p:txBody>
          <a:bodyPr/>
          <a:lstStyle/>
          <a:p>
            <a:pPr/>
            <a:r>
              <a:t>Rai Stones</a:t>
            </a:r>
          </a:p>
        </p:txBody>
      </p:sp>
      <p:sp>
        <p:nvSpPr>
          <p:cNvPr id="252" name="Text"/>
          <p:cNvSpPr txBox="1"/>
          <p:nvPr/>
        </p:nvSpPr>
        <p:spPr>
          <a:xfrm>
            <a:off x="11421070" y="1898650"/>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pic>
        <p:nvPicPr>
          <p:cNvPr id="253" name="unknown.jpeg" descr="unknown.jpeg"/>
          <p:cNvPicPr>
            <a:picLocks noChangeAspect="1"/>
          </p:cNvPicPr>
          <p:nvPr/>
        </p:nvPicPr>
        <p:blipFill>
          <a:blip r:embed="rId2">
            <a:extLst/>
          </a:blip>
          <a:srcRect l="23488" t="0" r="24879" b="11124"/>
          <a:stretch>
            <a:fillRect/>
          </a:stretch>
        </p:blipFill>
        <p:spPr>
          <a:xfrm>
            <a:off x="11965326" y="1361281"/>
            <a:ext cx="11360919" cy="10993538"/>
          </a:xfrm>
          <a:prstGeom prst="rect">
            <a:avLst/>
          </a:prstGeom>
          <a:ln w="12700">
            <a:miter lim="400000"/>
          </a:ln>
        </p:spPr>
      </p:pic>
      <p:sp>
        <p:nvSpPr>
          <p:cNvPr id="254" name="Text"/>
          <p:cNvSpPr txBox="1"/>
          <p:nvPr/>
        </p:nvSpPr>
        <p:spPr>
          <a:xfrm>
            <a:off x="2794000" y="1504950"/>
            <a:ext cx="15240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
        <p:nvSpPr>
          <p:cNvPr id="255" name="Wanted to export coconut oil from Yap but Yapese wouldn’t accept his money."/>
          <p:cNvSpPr txBox="1"/>
          <p:nvPr/>
        </p:nvSpPr>
        <p:spPr>
          <a:xfrm>
            <a:off x="493429" y="4010076"/>
            <a:ext cx="10580995" cy="12470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599" indent="-609599">
              <a:buSzPct val="123000"/>
              <a:buChar char="•"/>
              <a:defRPr sz="4000"/>
            </a:lvl1pPr>
          </a:lstStyle>
          <a:p>
            <a:pPr/>
            <a:r>
              <a:t>Wanted to export coconut oil from Yap but Yapese wouldn’t accept his money.</a:t>
            </a:r>
          </a:p>
        </p:txBody>
      </p:sp>
      <p:sp>
        <p:nvSpPr>
          <p:cNvPr id="256" name="Sailed to Hong-Kong to purchase explosives and quarried large Rai Stones."/>
          <p:cNvSpPr txBox="1"/>
          <p:nvPr/>
        </p:nvSpPr>
        <p:spPr>
          <a:xfrm>
            <a:off x="530928" y="5791762"/>
            <a:ext cx="9940472" cy="179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defRPr sz="4000"/>
            </a:lvl1pPr>
          </a:lstStyle>
          <a:p>
            <a:pPr/>
            <a:r>
              <a:t>Sailed to Hong-Kong to purchase explosives and quarried large Rai Stones.</a:t>
            </a:r>
          </a:p>
        </p:txBody>
      </p:sp>
      <p:sp>
        <p:nvSpPr>
          <p:cNvPr id="257" name="Villagers were not keen on receiving the stones and the chief banned the townsfolk from working for the stones as the ‘were gathered too easily’."/>
          <p:cNvSpPr txBox="1"/>
          <p:nvPr/>
        </p:nvSpPr>
        <p:spPr>
          <a:xfrm>
            <a:off x="493429" y="8123510"/>
            <a:ext cx="10580996" cy="2347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defRPr sz="4000"/>
            </a:lvl1pPr>
          </a:lstStyle>
          <a:p>
            <a:pPr/>
            <a:r>
              <a:t>Villagers were not keen on receiving the stones and the chief banned the townsfolk from working for the stones as the ‘were gathered too easily’.</a:t>
            </a:r>
          </a:p>
        </p:txBody>
      </p:sp>
      <p:sp>
        <p:nvSpPr>
          <p:cNvPr id="258" name="Some disagreed resulting in conflict and the demise of Rai Stones as money."/>
          <p:cNvSpPr txBox="1"/>
          <p:nvPr/>
        </p:nvSpPr>
        <p:spPr>
          <a:xfrm>
            <a:off x="530928" y="11229965"/>
            <a:ext cx="9940472" cy="12470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defRPr sz="4000"/>
            </a:lvl1pPr>
          </a:lstStyle>
          <a:p>
            <a:pPr/>
            <a:r>
              <a:t>Some disagreed resulting in conflict and the demise of Rai Stones as money.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256">
                                            <p:bg/>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25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257">
                                            <p:bg/>
                                          </p:spTgt>
                                        </p:tgtEl>
                                        <p:attrNameLst>
                                          <p:attrName>style.visibility</p:attrName>
                                        </p:attrNameLst>
                                      </p:cBhvr>
                                      <p:to>
                                        <p:strVal val="visible"/>
                                      </p:to>
                                    </p:set>
                                  </p:childTnLst>
                                </p:cTn>
                              </p:par>
                              <p:par>
                                <p:cTn id="19" presetClass="entr" nodeType="withEffect" presetSubtype="0" presetID="1" grpId="3" fill="hold">
                                  <p:stCondLst>
                                    <p:cond delay="0"/>
                                  </p:stCondLst>
                                  <p:iterate type="el" backwards="0">
                                    <p:tmAbs val="0"/>
                                  </p:iterate>
                                  <p:childTnLst>
                                    <p:set>
                                      <p:cBhvr>
                                        <p:cTn id="20" fill="hold"/>
                                        <p:tgtEl>
                                          <p:spTgt spid="25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258">
                                            <p:bg/>
                                          </p:spTgt>
                                        </p:tgtEl>
                                        <p:attrNameLst>
                                          <p:attrName>style.visibility</p:attrName>
                                        </p:attrNameLst>
                                      </p:cBhvr>
                                      <p:to>
                                        <p:strVal val="visible"/>
                                      </p:to>
                                    </p:set>
                                  </p:childTnLst>
                                </p:cTn>
                              </p:par>
                              <p:par>
                                <p:cTn id="25" presetClass="entr" nodeType="withEffect" presetSubtype="0" presetID="1" grpId="4" fill="hold">
                                  <p:stCondLst>
                                    <p:cond delay="0"/>
                                  </p:stCondLst>
                                  <p:iterate type="el" backwards="0">
                                    <p:tmAbs val="0"/>
                                  </p:iterate>
                                  <p:childTnLst>
                                    <p:set>
                                      <p:cBhvr>
                                        <p:cTn id="26" fill="hold"/>
                                        <p:tgtEl>
                                          <p:spTgt spid="258">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58" grpId="4"/>
      <p:bldP build="p" bldLvl="5" animBg="1" rev="0" advAuto="0" spid="257" grpId="3"/>
      <p:bldP build="p" bldLvl="5" animBg="1" rev="0" advAuto="0" spid="256" grpId="2"/>
      <p:bldP build="p" bldLvl="5" animBg="1" rev="0" advAuto="0" spid="255"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60" name="Which best describes money on the Yap Islands before the arrival of David O’Keefe?"/>
          <p:cNvSpPr txBox="1"/>
          <p:nvPr>
            <p:ph type="title"/>
          </p:nvPr>
        </p:nvSpPr>
        <p:spPr>
          <a:xfrm>
            <a:off x="1257002" y="331723"/>
            <a:ext cx="21869996" cy="2182726"/>
          </a:xfrm>
          <a:prstGeom prst="rect">
            <a:avLst/>
          </a:prstGeom>
        </p:spPr>
        <p:txBody>
          <a:bodyPr/>
          <a:lstStyle/>
          <a:p>
            <a:pPr defTabSz="2170121">
              <a:defRPr spc="-151" sz="7565"/>
            </a:pPr>
            <a:r>
              <a:t>Which best describes money on the Yap Islands </a:t>
            </a:r>
            <a:r>
              <a:rPr i="1"/>
              <a:t>before</a:t>
            </a:r>
            <a:r>
              <a:t> the arrival of David O’Keefe?</a:t>
            </a:r>
          </a:p>
        </p:txBody>
      </p:sp>
      <p:sp>
        <p:nvSpPr>
          <p:cNvPr id="261" name="NEW SUPPLY"/>
          <p:cNvSpPr/>
          <p:nvPr/>
        </p:nvSpPr>
        <p:spPr>
          <a:xfrm>
            <a:off x="5179117" y="4974006"/>
            <a:ext cx="3134962" cy="2892576"/>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262" name="EASY MONEY"/>
          <p:cNvSpPr/>
          <p:nvPr/>
        </p:nvSpPr>
        <p:spPr>
          <a:xfrm>
            <a:off x="16144048" y="3583876"/>
            <a:ext cx="3134962" cy="4157892"/>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EASY MONEY</a:t>
            </a:r>
          </a:p>
        </p:txBody>
      </p:sp>
      <p:sp>
        <p:nvSpPr>
          <p:cNvPr id="263" name="HARD MONEY"/>
          <p:cNvSpPr/>
          <p:nvPr/>
        </p:nvSpPr>
        <p:spPr>
          <a:xfrm>
            <a:off x="16144048" y="8811195"/>
            <a:ext cx="3134962" cy="4157893"/>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HARD MONEY</a:t>
            </a:r>
          </a:p>
        </p:txBody>
      </p:sp>
      <p:sp>
        <p:nvSpPr>
          <p:cNvPr id="264" name="NEW SUPPLY"/>
          <p:cNvSpPr/>
          <p:nvPr/>
        </p:nvSpPr>
        <p:spPr>
          <a:xfrm>
            <a:off x="5179117" y="12090437"/>
            <a:ext cx="3134962" cy="60224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269" name="Connection Line"/>
          <p:cNvSpPr/>
          <p:nvPr/>
        </p:nvSpPr>
        <p:spPr>
          <a:xfrm>
            <a:off x="7477933" y="3654806"/>
            <a:ext cx="8436405" cy="1132136"/>
          </a:xfrm>
          <a:custGeom>
            <a:avLst/>
            <a:gdLst/>
            <a:ahLst/>
            <a:cxnLst>
              <a:cxn ang="0">
                <a:pos x="wd2" y="hd2"/>
              </a:cxn>
              <a:cxn ang="5400000">
                <a:pos x="wd2" y="hd2"/>
              </a:cxn>
              <a:cxn ang="10800000">
                <a:pos x="wd2" y="hd2"/>
              </a:cxn>
              <a:cxn ang="16200000">
                <a:pos x="wd2" y="hd2"/>
              </a:cxn>
            </a:cxnLst>
            <a:rect l="0" t="0" r="r" b="b"/>
            <a:pathLst>
              <a:path w="21600" h="17952" fill="norm" stroke="1" extrusionOk="0">
                <a:moveTo>
                  <a:pt x="0" y="17952"/>
                </a:moveTo>
                <a:cubicBezTo>
                  <a:pt x="6989" y="1494"/>
                  <a:pt x="14189" y="-3648"/>
                  <a:pt x="21600" y="2527"/>
                </a:cubicBezTo>
              </a:path>
            </a:pathLst>
          </a:custGeom>
          <a:ln w="88900">
            <a:solidFill>
              <a:srgbClr val="000000"/>
            </a:solidFill>
            <a:miter lim="400000"/>
            <a:tailEnd type="triangle"/>
          </a:ln>
        </p:spPr>
        <p:txBody>
          <a:bodyPr/>
          <a:lstStyle/>
          <a:p>
            <a:pPr/>
          </a:p>
        </p:txBody>
      </p:sp>
      <p:sp>
        <p:nvSpPr>
          <p:cNvPr id="270" name="Connection Line"/>
          <p:cNvSpPr/>
          <p:nvPr/>
        </p:nvSpPr>
        <p:spPr>
          <a:xfrm>
            <a:off x="7448970" y="8424533"/>
            <a:ext cx="8465368" cy="3343350"/>
          </a:xfrm>
          <a:custGeom>
            <a:avLst/>
            <a:gdLst/>
            <a:ahLst/>
            <a:cxnLst>
              <a:cxn ang="0">
                <a:pos x="wd2" y="hd2"/>
              </a:cxn>
              <a:cxn ang="5400000">
                <a:pos x="wd2" y="hd2"/>
              </a:cxn>
              <a:cxn ang="10800000">
                <a:pos x="wd2" y="hd2"/>
              </a:cxn>
              <a:cxn ang="16200000">
                <a:pos x="wd2" y="hd2"/>
              </a:cxn>
            </a:cxnLst>
            <a:rect l="0" t="0" r="r" b="b"/>
            <a:pathLst>
              <a:path w="21600" h="18180" fill="norm" stroke="1" extrusionOk="0">
                <a:moveTo>
                  <a:pt x="0" y="18180"/>
                </a:moveTo>
                <a:cubicBezTo>
                  <a:pt x="5531" y="1939"/>
                  <a:pt x="12731" y="-3420"/>
                  <a:pt x="21600" y="2102"/>
                </a:cubicBezTo>
              </a:path>
            </a:pathLst>
          </a:custGeom>
          <a:ln w="88900">
            <a:solidFill>
              <a:srgbClr val="000000"/>
            </a:solidFill>
            <a:miter lim="400000"/>
            <a:tailEnd type="triangle"/>
          </a:ln>
        </p:spPr>
        <p:txBody>
          <a:bodyPr/>
          <a:lstStyle/>
          <a:p>
            <a:pPr/>
          </a:p>
        </p:txBody>
      </p:sp>
      <p:sp>
        <p:nvSpPr>
          <p:cNvPr id="267" name="A."/>
          <p:cNvSpPr txBox="1"/>
          <p:nvPr/>
        </p:nvSpPr>
        <p:spPr>
          <a:xfrm>
            <a:off x="2339218" y="5258606"/>
            <a:ext cx="67879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268" name="B."/>
          <p:cNvSpPr txBox="1"/>
          <p:nvPr/>
        </p:nvSpPr>
        <p:spPr>
          <a:xfrm>
            <a:off x="2339218" y="11103708"/>
            <a:ext cx="70134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72" name="Which best describes money on the Yap Islands after the arrival of David O’Keefe?"/>
          <p:cNvSpPr txBox="1"/>
          <p:nvPr>
            <p:ph type="title"/>
          </p:nvPr>
        </p:nvSpPr>
        <p:spPr>
          <a:xfrm>
            <a:off x="1257002" y="331723"/>
            <a:ext cx="21869996" cy="2182726"/>
          </a:xfrm>
          <a:prstGeom prst="rect">
            <a:avLst/>
          </a:prstGeom>
        </p:spPr>
        <p:txBody>
          <a:bodyPr/>
          <a:lstStyle/>
          <a:p>
            <a:pPr defTabSz="2170121">
              <a:defRPr spc="-151" sz="7565"/>
            </a:pPr>
            <a:r>
              <a:t>Which best describes money on the Yap Islands </a:t>
            </a:r>
            <a:r>
              <a:rPr i="1"/>
              <a:t>after</a:t>
            </a:r>
            <a:r>
              <a:t> the arrival of David O’Keefe?</a:t>
            </a:r>
          </a:p>
        </p:txBody>
      </p:sp>
      <p:sp>
        <p:nvSpPr>
          <p:cNvPr id="273" name="NEW SUPPLY"/>
          <p:cNvSpPr/>
          <p:nvPr/>
        </p:nvSpPr>
        <p:spPr>
          <a:xfrm>
            <a:off x="5179117" y="4974006"/>
            <a:ext cx="3134962" cy="2892576"/>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274" name="EASY MONEY"/>
          <p:cNvSpPr/>
          <p:nvPr/>
        </p:nvSpPr>
        <p:spPr>
          <a:xfrm>
            <a:off x="16144048" y="3583876"/>
            <a:ext cx="3134962" cy="4157892"/>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EASY MONEY</a:t>
            </a:r>
          </a:p>
        </p:txBody>
      </p:sp>
      <p:sp>
        <p:nvSpPr>
          <p:cNvPr id="275" name="HARD MONEY"/>
          <p:cNvSpPr/>
          <p:nvPr/>
        </p:nvSpPr>
        <p:spPr>
          <a:xfrm>
            <a:off x="16144048" y="8811195"/>
            <a:ext cx="3134962" cy="4157893"/>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HARD MONEY</a:t>
            </a:r>
          </a:p>
        </p:txBody>
      </p:sp>
      <p:sp>
        <p:nvSpPr>
          <p:cNvPr id="276" name="NEW SUPPLY"/>
          <p:cNvSpPr/>
          <p:nvPr/>
        </p:nvSpPr>
        <p:spPr>
          <a:xfrm>
            <a:off x="5179117" y="12090437"/>
            <a:ext cx="3134962" cy="60224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281" name="Connection Line"/>
          <p:cNvSpPr/>
          <p:nvPr/>
        </p:nvSpPr>
        <p:spPr>
          <a:xfrm>
            <a:off x="7477933" y="3654806"/>
            <a:ext cx="8436405" cy="1132136"/>
          </a:xfrm>
          <a:custGeom>
            <a:avLst/>
            <a:gdLst/>
            <a:ahLst/>
            <a:cxnLst>
              <a:cxn ang="0">
                <a:pos x="wd2" y="hd2"/>
              </a:cxn>
              <a:cxn ang="5400000">
                <a:pos x="wd2" y="hd2"/>
              </a:cxn>
              <a:cxn ang="10800000">
                <a:pos x="wd2" y="hd2"/>
              </a:cxn>
              <a:cxn ang="16200000">
                <a:pos x="wd2" y="hd2"/>
              </a:cxn>
            </a:cxnLst>
            <a:rect l="0" t="0" r="r" b="b"/>
            <a:pathLst>
              <a:path w="21600" h="17952" fill="norm" stroke="1" extrusionOk="0">
                <a:moveTo>
                  <a:pt x="0" y="17952"/>
                </a:moveTo>
                <a:cubicBezTo>
                  <a:pt x="6989" y="1494"/>
                  <a:pt x="14189" y="-3648"/>
                  <a:pt x="21600" y="2527"/>
                </a:cubicBezTo>
              </a:path>
            </a:pathLst>
          </a:custGeom>
          <a:ln w="88900">
            <a:solidFill>
              <a:srgbClr val="000000"/>
            </a:solidFill>
            <a:miter lim="400000"/>
            <a:tailEnd type="triangle"/>
          </a:ln>
        </p:spPr>
        <p:txBody>
          <a:bodyPr/>
          <a:lstStyle/>
          <a:p>
            <a:pPr/>
          </a:p>
        </p:txBody>
      </p:sp>
      <p:sp>
        <p:nvSpPr>
          <p:cNvPr id="282" name="Connection Line"/>
          <p:cNvSpPr/>
          <p:nvPr/>
        </p:nvSpPr>
        <p:spPr>
          <a:xfrm>
            <a:off x="7448970" y="8424533"/>
            <a:ext cx="8465368" cy="3343350"/>
          </a:xfrm>
          <a:custGeom>
            <a:avLst/>
            <a:gdLst/>
            <a:ahLst/>
            <a:cxnLst>
              <a:cxn ang="0">
                <a:pos x="wd2" y="hd2"/>
              </a:cxn>
              <a:cxn ang="5400000">
                <a:pos x="wd2" y="hd2"/>
              </a:cxn>
              <a:cxn ang="10800000">
                <a:pos x="wd2" y="hd2"/>
              </a:cxn>
              <a:cxn ang="16200000">
                <a:pos x="wd2" y="hd2"/>
              </a:cxn>
            </a:cxnLst>
            <a:rect l="0" t="0" r="r" b="b"/>
            <a:pathLst>
              <a:path w="21600" h="18180" fill="norm" stroke="1" extrusionOk="0">
                <a:moveTo>
                  <a:pt x="0" y="18180"/>
                </a:moveTo>
                <a:cubicBezTo>
                  <a:pt x="5531" y="1939"/>
                  <a:pt x="12731" y="-3420"/>
                  <a:pt x="21600" y="2102"/>
                </a:cubicBezTo>
              </a:path>
            </a:pathLst>
          </a:custGeom>
          <a:ln w="88900">
            <a:solidFill>
              <a:srgbClr val="000000"/>
            </a:solidFill>
            <a:miter lim="400000"/>
            <a:tailEnd type="triangle"/>
          </a:ln>
        </p:spPr>
        <p:txBody>
          <a:bodyPr/>
          <a:lstStyle/>
          <a:p>
            <a:pPr/>
          </a:p>
        </p:txBody>
      </p:sp>
      <p:sp>
        <p:nvSpPr>
          <p:cNvPr id="279" name="A."/>
          <p:cNvSpPr txBox="1"/>
          <p:nvPr/>
        </p:nvSpPr>
        <p:spPr>
          <a:xfrm>
            <a:off x="2339218" y="5258606"/>
            <a:ext cx="67879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280" name="B."/>
          <p:cNvSpPr txBox="1"/>
          <p:nvPr/>
        </p:nvSpPr>
        <p:spPr>
          <a:xfrm>
            <a:off x="2339218" y="11103708"/>
            <a:ext cx="70134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84" name="West Afric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West Africa</a:t>
            </a:r>
          </a:p>
        </p:txBody>
      </p:sp>
      <p:sp>
        <p:nvSpPr>
          <p:cNvPr id="285" name="Aggry Beads"/>
          <p:cNvSpPr txBox="1"/>
          <p:nvPr>
            <p:ph type="title"/>
          </p:nvPr>
        </p:nvSpPr>
        <p:spPr>
          <a:prstGeom prst="rect">
            <a:avLst/>
          </a:prstGeom>
        </p:spPr>
        <p:txBody>
          <a:bodyPr/>
          <a:lstStyle/>
          <a:p>
            <a:pPr/>
            <a:r>
              <a:t>Aggry Beads</a:t>
            </a:r>
          </a:p>
        </p:txBody>
      </p:sp>
      <p:sp>
        <p:nvSpPr>
          <p:cNvPr id="286" name="Text"/>
          <p:cNvSpPr txBox="1"/>
          <p:nvPr/>
        </p:nvSpPr>
        <p:spPr>
          <a:xfrm>
            <a:off x="11421070" y="1898650"/>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pic>
        <p:nvPicPr>
          <p:cNvPr id="287" name="unknown.jpeg" descr="unknown.jpeg"/>
          <p:cNvPicPr>
            <a:picLocks noChangeAspect="1"/>
          </p:cNvPicPr>
          <p:nvPr/>
        </p:nvPicPr>
        <p:blipFill>
          <a:blip r:embed="rId2">
            <a:extLst/>
          </a:blip>
          <a:srcRect l="14707" t="0" r="0" b="0"/>
          <a:stretch>
            <a:fillRect/>
          </a:stretch>
        </p:blipFill>
        <p:spPr>
          <a:xfrm>
            <a:off x="11412095" y="2445126"/>
            <a:ext cx="11373822" cy="9956801"/>
          </a:xfrm>
          <a:prstGeom prst="rect">
            <a:avLst/>
          </a:prstGeom>
          <a:ln w="12700">
            <a:miter lim="400000"/>
          </a:ln>
        </p:spPr>
      </p:pic>
      <p:sp>
        <p:nvSpPr>
          <p:cNvPr id="288" name="Text"/>
          <p:cNvSpPr txBox="1"/>
          <p:nvPr/>
        </p:nvSpPr>
        <p:spPr>
          <a:xfrm>
            <a:off x="10551402" y="898623"/>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
        <p:nvSpPr>
          <p:cNvPr id="289" name="Used as money for centuries."/>
          <p:cNvSpPr txBox="1"/>
          <p:nvPr/>
        </p:nvSpPr>
        <p:spPr>
          <a:xfrm>
            <a:off x="706776" y="3609616"/>
            <a:ext cx="9133050"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Used as money for centuries.</a:t>
            </a:r>
          </a:p>
        </p:txBody>
      </p:sp>
      <p:sp>
        <p:nvSpPr>
          <p:cNvPr id="290" name="Highly polished glass from meteorites. Very difficult to produce as glassmaking not invented in Africa yet."/>
          <p:cNvSpPr txBox="1"/>
          <p:nvPr/>
        </p:nvSpPr>
        <p:spPr>
          <a:xfrm>
            <a:off x="760818" y="5096941"/>
            <a:ext cx="9133050" cy="2768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Highly polished glass from meteorites. Very difficult to produce as glassmaking not invented in Africa yet.</a:t>
            </a:r>
          </a:p>
        </p:txBody>
      </p:sp>
      <p:sp>
        <p:nvSpPr>
          <p:cNvPr id="291" name="Proudly worn as jewellery."/>
          <p:cNvSpPr txBox="1"/>
          <p:nvPr/>
        </p:nvSpPr>
        <p:spPr>
          <a:xfrm>
            <a:off x="718097" y="8543916"/>
            <a:ext cx="7958634"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09600" indent="-609600">
              <a:buSzPct val="123000"/>
              <a:buChar char="•"/>
            </a:lvl1pPr>
          </a:lstStyle>
          <a:p>
            <a:pPr/>
            <a:r>
              <a:t>Proudly worn as jewellery. </a:t>
            </a:r>
          </a:p>
        </p:txBody>
      </p:sp>
      <p:sp>
        <p:nvSpPr>
          <p:cNvPr id="292" name="Divisible into smaller units."/>
          <p:cNvSpPr txBox="1"/>
          <p:nvPr/>
        </p:nvSpPr>
        <p:spPr>
          <a:xfrm>
            <a:off x="722364" y="10031241"/>
            <a:ext cx="7950100"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Divisible into smaller units.</a:t>
            </a:r>
          </a:p>
        </p:txBody>
      </p:sp>
      <p:sp>
        <p:nvSpPr>
          <p:cNvPr id="293" name="Very difficult to acquire more."/>
          <p:cNvSpPr txBox="1"/>
          <p:nvPr/>
        </p:nvSpPr>
        <p:spPr>
          <a:xfrm>
            <a:off x="728112" y="11518565"/>
            <a:ext cx="866394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09600" indent="-609600">
              <a:buSzPct val="123000"/>
              <a:buChar char="•"/>
            </a:lvl1pPr>
          </a:lstStyle>
          <a:p>
            <a:pPr/>
            <a:r>
              <a:t>Very difficult to acquire more.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290">
                                            <p:bg/>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29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291">
                                            <p:bg/>
                                          </p:spTgt>
                                        </p:tgtEl>
                                        <p:attrNameLst>
                                          <p:attrName>style.visibility</p:attrName>
                                        </p:attrNameLst>
                                      </p:cBhvr>
                                      <p:to>
                                        <p:strVal val="visible"/>
                                      </p:to>
                                    </p:set>
                                  </p:childTnLst>
                                </p:cTn>
                              </p:par>
                              <p:par>
                                <p:cTn id="19" presetClass="entr" nodeType="withEffect" presetSubtype="0" presetID="1" grpId="3" fill="hold">
                                  <p:stCondLst>
                                    <p:cond delay="0"/>
                                  </p:stCondLst>
                                  <p:iterate type="el" backwards="0">
                                    <p:tmAbs val="0"/>
                                  </p:iterate>
                                  <p:childTnLst>
                                    <p:set>
                                      <p:cBhvr>
                                        <p:cTn id="20" fill="hold"/>
                                        <p:tgtEl>
                                          <p:spTgt spid="29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292">
                                            <p:bg/>
                                          </p:spTgt>
                                        </p:tgtEl>
                                        <p:attrNameLst>
                                          <p:attrName>style.visibility</p:attrName>
                                        </p:attrNameLst>
                                      </p:cBhvr>
                                      <p:to>
                                        <p:strVal val="visible"/>
                                      </p:to>
                                    </p:set>
                                  </p:childTnLst>
                                </p:cTn>
                              </p:par>
                              <p:par>
                                <p:cTn id="25" presetClass="entr" nodeType="withEffect" presetSubtype="0" presetID="1" grpId="4" fill="hold">
                                  <p:stCondLst>
                                    <p:cond delay="0"/>
                                  </p:stCondLst>
                                  <p:iterate type="el" backwards="0">
                                    <p:tmAbs val="0"/>
                                  </p:iterate>
                                  <p:childTnLst>
                                    <p:set>
                                      <p:cBhvr>
                                        <p:cTn id="26" fill="hold"/>
                                        <p:tgtEl>
                                          <p:spTgt spid="29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5" fill="hold">
                                  <p:stCondLst>
                                    <p:cond delay="0"/>
                                  </p:stCondLst>
                                  <p:iterate type="el" backwards="0">
                                    <p:tmAbs val="0"/>
                                  </p:iterate>
                                  <p:childTnLst>
                                    <p:set>
                                      <p:cBhvr>
                                        <p:cTn id="30" fill="hold"/>
                                        <p:tgtEl>
                                          <p:spTgt spid="293">
                                            <p:bg/>
                                          </p:spTgt>
                                        </p:tgtEl>
                                        <p:attrNameLst>
                                          <p:attrName>style.visibility</p:attrName>
                                        </p:attrNameLst>
                                      </p:cBhvr>
                                      <p:to>
                                        <p:strVal val="visible"/>
                                      </p:to>
                                    </p:set>
                                  </p:childTnLst>
                                </p:cTn>
                              </p:par>
                              <p:par>
                                <p:cTn id="31" presetClass="entr" nodeType="withEffect" presetSubtype="0" presetID="1" grpId="5" fill="hold">
                                  <p:stCondLst>
                                    <p:cond delay="0"/>
                                  </p:stCondLst>
                                  <p:iterate type="el" backwards="0">
                                    <p:tmAbs val="0"/>
                                  </p:iterate>
                                  <p:childTnLst>
                                    <p:set>
                                      <p:cBhvr>
                                        <p:cTn id="32" fill="hold"/>
                                        <p:tgtEl>
                                          <p:spTgt spid="293">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0" grpId="2"/>
      <p:bldP build="p" bldLvl="5" animBg="1" rev="0" advAuto="0" spid="292" grpId="4"/>
      <p:bldP build="p" bldLvl="5" animBg="1" rev="0" advAuto="0" spid="293" grpId="5"/>
      <p:bldP build="p" bldLvl="5" animBg="1" rev="0" advAuto="0" spid="291" grpId="3"/>
      <p:bldP build="p" bldLvl="5" animBg="1" rev="0" advAuto="0" spid="289"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95" name="Arrival of Europea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Arrival of Europeans</a:t>
            </a:r>
          </a:p>
        </p:txBody>
      </p:sp>
      <p:sp>
        <p:nvSpPr>
          <p:cNvPr id="296" name="Aggry Beads"/>
          <p:cNvSpPr txBox="1"/>
          <p:nvPr>
            <p:ph type="title"/>
          </p:nvPr>
        </p:nvSpPr>
        <p:spPr>
          <a:prstGeom prst="rect">
            <a:avLst/>
          </a:prstGeom>
        </p:spPr>
        <p:txBody>
          <a:bodyPr/>
          <a:lstStyle/>
          <a:p>
            <a:pPr/>
            <a:r>
              <a:t>Aggry Beads</a:t>
            </a:r>
          </a:p>
        </p:txBody>
      </p:sp>
      <p:sp>
        <p:nvSpPr>
          <p:cNvPr id="297" name="Text"/>
          <p:cNvSpPr txBox="1"/>
          <p:nvPr/>
        </p:nvSpPr>
        <p:spPr>
          <a:xfrm>
            <a:off x="11421070" y="1898650"/>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
        <p:nvSpPr>
          <p:cNvPr id="298" name="Text"/>
          <p:cNvSpPr txBox="1"/>
          <p:nvPr/>
        </p:nvSpPr>
        <p:spPr>
          <a:xfrm>
            <a:off x="10551402" y="898623"/>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pic>
        <p:nvPicPr>
          <p:cNvPr id="299" name="unknown.jpeg" descr="unknown.jpeg"/>
          <p:cNvPicPr>
            <a:picLocks noChangeAspect="1"/>
          </p:cNvPicPr>
          <p:nvPr/>
        </p:nvPicPr>
        <p:blipFill>
          <a:blip r:embed="rId2">
            <a:extLst/>
          </a:blip>
          <a:stretch>
            <a:fillRect/>
          </a:stretch>
        </p:blipFill>
        <p:spPr>
          <a:xfrm>
            <a:off x="12144856" y="2082641"/>
            <a:ext cx="11001887" cy="9550718"/>
          </a:xfrm>
          <a:prstGeom prst="rect">
            <a:avLst/>
          </a:prstGeom>
          <a:ln w="12700">
            <a:miter lim="400000"/>
          </a:ln>
        </p:spPr>
      </p:pic>
      <p:sp>
        <p:nvSpPr>
          <p:cNvPr id="300" name="Text"/>
          <p:cNvSpPr txBox="1"/>
          <p:nvPr/>
        </p:nvSpPr>
        <p:spPr>
          <a:xfrm>
            <a:off x="12418921" y="2251505"/>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
        <p:nvSpPr>
          <p:cNvPr id="301" name="Glass cheap to make in Europe."/>
          <p:cNvSpPr txBox="1"/>
          <p:nvPr/>
        </p:nvSpPr>
        <p:spPr>
          <a:xfrm>
            <a:off x="607601" y="4502680"/>
            <a:ext cx="940765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09600" indent="-609600">
              <a:buSzPct val="123000"/>
              <a:buChar char="•"/>
            </a:lvl1pPr>
          </a:lstStyle>
          <a:p>
            <a:pPr/>
            <a:r>
              <a:t>Glass cheap to make in Europe.</a:t>
            </a:r>
          </a:p>
        </p:txBody>
      </p:sp>
      <p:sp>
        <p:nvSpPr>
          <p:cNvPr id="302" name="Used as ballast in ships travelling to West Africa."/>
          <p:cNvSpPr txBox="1"/>
          <p:nvPr/>
        </p:nvSpPr>
        <p:spPr>
          <a:xfrm>
            <a:off x="576063" y="6127175"/>
            <a:ext cx="10043374" cy="14616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Used as ballast in ships travelling to West Africa.</a:t>
            </a:r>
          </a:p>
        </p:txBody>
      </p:sp>
      <p:sp>
        <p:nvSpPr>
          <p:cNvPr id="303" name="Caused the slow drain of Africa’s wealth to Europe and Americas."/>
          <p:cNvSpPr txBox="1"/>
          <p:nvPr/>
        </p:nvSpPr>
        <p:spPr>
          <a:xfrm>
            <a:off x="576064" y="8404888"/>
            <a:ext cx="10043372"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Caused the slow drain of Africa’s wealth to Europe and Americas.</a:t>
            </a:r>
          </a:p>
        </p:txBody>
      </p:sp>
      <p:sp>
        <p:nvSpPr>
          <p:cNvPr id="304" name="Became known as ‘Slave Beads’."/>
          <p:cNvSpPr txBox="1"/>
          <p:nvPr/>
        </p:nvSpPr>
        <p:spPr>
          <a:xfrm>
            <a:off x="685745" y="10682601"/>
            <a:ext cx="982401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09600" indent="-609600">
              <a:buSzPct val="123000"/>
              <a:buChar char="•"/>
            </a:lvl1pPr>
          </a:lstStyle>
          <a:p>
            <a:pPr/>
            <a:r>
              <a:t>Became known as ‘Slave Beads’.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302">
                                            <p:bg/>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30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303">
                                            <p:bg/>
                                          </p:spTgt>
                                        </p:tgtEl>
                                        <p:attrNameLst>
                                          <p:attrName>style.visibility</p:attrName>
                                        </p:attrNameLst>
                                      </p:cBhvr>
                                      <p:to>
                                        <p:strVal val="visible"/>
                                      </p:to>
                                    </p:set>
                                  </p:childTnLst>
                                </p:cTn>
                              </p:par>
                              <p:par>
                                <p:cTn id="19" presetClass="entr" nodeType="withEffect" presetSubtype="0" presetID="1" grpId="3" fill="hold">
                                  <p:stCondLst>
                                    <p:cond delay="0"/>
                                  </p:stCondLst>
                                  <p:iterate type="el" backwards="0">
                                    <p:tmAbs val="0"/>
                                  </p:iterate>
                                  <p:childTnLst>
                                    <p:set>
                                      <p:cBhvr>
                                        <p:cTn id="20" fill="hold"/>
                                        <p:tgtEl>
                                          <p:spTgt spid="30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304">
                                            <p:bg/>
                                          </p:spTgt>
                                        </p:tgtEl>
                                        <p:attrNameLst>
                                          <p:attrName>style.visibility</p:attrName>
                                        </p:attrNameLst>
                                      </p:cBhvr>
                                      <p:to>
                                        <p:strVal val="visible"/>
                                      </p:to>
                                    </p:set>
                                  </p:childTnLst>
                                </p:cTn>
                              </p:par>
                              <p:par>
                                <p:cTn id="25" presetClass="entr" nodeType="withEffect" presetSubtype="0" presetID="1" grpId="4" fill="hold">
                                  <p:stCondLst>
                                    <p:cond delay="0"/>
                                  </p:stCondLst>
                                  <p:iterate type="el" backwards="0">
                                    <p:tmAbs val="0"/>
                                  </p:iterate>
                                  <p:childTnLst>
                                    <p:set>
                                      <p:cBhvr>
                                        <p:cTn id="26" fill="hold"/>
                                        <p:tgtEl>
                                          <p:spTgt spid="304">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04" grpId="4"/>
      <p:bldP build="p" bldLvl="5" animBg="1" rev="0" advAuto="0" spid="303" grpId="3"/>
      <p:bldP build="p" bldLvl="5" animBg="1" rev="0" advAuto="0" spid="302" grpId="2"/>
      <p:bldP build="p" bldLvl="5" animBg="1" rev="0" advAuto="0" spid="301"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306" name="Which best describes money in West Africa before the arrival of Europeans?"/>
          <p:cNvSpPr txBox="1"/>
          <p:nvPr>
            <p:ph type="title"/>
          </p:nvPr>
        </p:nvSpPr>
        <p:spPr>
          <a:xfrm>
            <a:off x="1257002" y="331723"/>
            <a:ext cx="21869996" cy="2182726"/>
          </a:xfrm>
          <a:prstGeom prst="rect">
            <a:avLst/>
          </a:prstGeom>
        </p:spPr>
        <p:txBody>
          <a:bodyPr/>
          <a:lstStyle/>
          <a:p>
            <a:pPr defTabSz="2170121">
              <a:defRPr spc="-151" sz="7565"/>
            </a:pPr>
            <a:r>
              <a:t>Which best describes money in West Africa </a:t>
            </a:r>
            <a:r>
              <a:rPr i="1"/>
              <a:t>before</a:t>
            </a:r>
            <a:r>
              <a:t> the arrival of Europeans?</a:t>
            </a:r>
          </a:p>
        </p:txBody>
      </p:sp>
      <p:sp>
        <p:nvSpPr>
          <p:cNvPr id="307" name="NEW SUPPLY"/>
          <p:cNvSpPr/>
          <p:nvPr/>
        </p:nvSpPr>
        <p:spPr>
          <a:xfrm>
            <a:off x="5142053" y="10063744"/>
            <a:ext cx="3134963" cy="2892576"/>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308" name="EASY MONEY"/>
          <p:cNvSpPr/>
          <p:nvPr/>
        </p:nvSpPr>
        <p:spPr>
          <a:xfrm>
            <a:off x="16106984" y="8673614"/>
            <a:ext cx="3134962" cy="4157893"/>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EASY MONEY</a:t>
            </a:r>
          </a:p>
        </p:txBody>
      </p:sp>
      <p:sp>
        <p:nvSpPr>
          <p:cNvPr id="309" name="HARD MONEY"/>
          <p:cNvSpPr/>
          <p:nvPr/>
        </p:nvSpPr>
        <p:spPr>
          <a:xfrm>
            <a:off x="16106984" y="3799432"/>
            <a:ext cx="3134962" cy="4157892"/>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HARD MONEY</a:t>
            </a:r>
          </a:p>
        </p:txBody>
      </p:sp>
      <p:sp>
        <p:nvSpPr>
          <p:cNvPr id="310" name="NEW SUPPLY"/>
          <p:cNvSpPr/>
          <p:nvPr/>
        </p:nvSpPr>
        <p:spPr>
          <a:xfrm>
            <a:off x="5142053" y="7078674"/>
            <a:ext cx="3134963" cy="60224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315" name="Connection Line"/>
          <p:cNvSpPr/>
          <p:nvPr/>
        </p:nvSpPr>
        <p:spPr>
          <a:xfrm>
            <a:off x="7440869" y="8744545"/>
            <a:ext cx="8436405" cy="1132135"/>
          </a:xfrm>
          <a:custGeom>
            <a:avLst/>
            <a:gdLst/>
            <a:ahLst/>
            <a:cxnLst>
              <a:cxn ang="0">
                <a:pos x="wd2" y="hd2"/>
              </a:cxn>
              <a:cxn ang="5400000">
                <a:pos x="wd2" y="hd2"/>
              </a:cxn>
              <a:cxn ang="10800000">
                <a:pos x="wd2" y="hd2"/>
              </a:cxn>
              <a:cxn ang="16200000">
                <a:pos x="wd2" y="hd2"/>
              </a:cxn>
            </a:cxnLst>
            <a:rect l="0" t="0" r="r" b="b"/>
            <a:pathLst>
              <a:path w="21600" h="17952" fill="norm" stroke="1" extrusionOk="0">
                <a:moveTo>
                  <a:pt x="0" y="17952"/>
                </a:moveTo>
                <a:cubicBezTo>
                  <a:pt x="6989" y="1494"/>
                  <a:pt x="14189" y="-3648"/>
                  <a:pt x="21600" y="2527"/>
                </a:cubicBezTo>
              </a:path>
            </a:pathLst>
          </a:custGeom>
          <a:ln w="88900">
            <a:solidFill>
              <a:srgbClr val="000000"/>
            </a:solidFill>
            <a:miter lim="400000"/>
            <a:tailEnd type="triangle"/>
          </a:ln>
        </p:spPr>
        <p:txBody>
          <a:bodyPr/>
          <a:lstStyle/>
          <a:p>
            <a:pPr/>
          </a:p>
        </p:txBody>
      </p:sp>
      <p:sp>
        <p:nvSpPr>
          <p:cNvPr id="316" name="Connection Line"/>
          <p:cNvSpPr/>
          <p:nvPr/>
        </p:nvSpPr>
        <p:spPr>
          <a:xfrm>
            <a:off x="7411906" y="3412769"/>
            <a:ext cx="8465368" cy="3343351"/>
          </a:xfrm>
          <a:custGeom>
            <a:avLst/>
            <a:gdLst/>
            <a:ahLst/>
            <a:cxnLst>
              <a:cxn ang="0">
                <a:pos x="wd2" y="hd2"/>
              </a:cxn>
              <a:cxn ang="5400000">
                <a:pos x="wd2" y="hd2"/>
              </a:cxn>
              <a:cxn ang="10800000">
                <a:pos x="wd2" y="hd2"/>
              </a:cxn>
              <a:cxn ang="16200000">
                <a:pos x="wd2" y="hd2"/>
              </a:cxn>
            </a:cxnLst>
            <a:rect l="0" t="0" r="r" b="b"/>
            <a:pathLst>
              <a:path w="21600" h="18180" fill="norm" stroke="1" extrusionOk="0">
                <a:moveTo>
                  <a:pt x="0" y="18180"/>
                </a:moveTo>
                <a:cubicBezTo>
                  <a:pt x="5531" y="1939"/>
                  <a:pt x="12731" y="-3420"/>
                  <a:pt x="21600" y="2102"/>
                </a:cubicBezTo>
              </a:path>
            </a:pathLst>
          </a:custGeom>
          <a:ln w="88900">
            <a:solidFill>
              <a:srgbClr val="000000"/>
            </a:solidFill>
            <a:miter lim="400000"/>
            <a:tailEnd type="triangle"/>
          </a:ln>
        </p:spPr>
        <p:txBody>
          <a:bodyPr/>
          <a:lstStyle/>
          <a:p>
            <a:pPr/>
          </a:p>
        </p:txBody>
      </p:sp>
      <p:sp>
        <p:nvSpPr>
          <p:cNvPr id="313" name="A."/>
          <p:cNvSpPr txBox="1"/>
          <p:nvPr/>
        </p:nvSpPr>
        <p:spPr>
          <a:xfrm>
            <a:off x="2339218" y="5258606"/>
            <a:ext cx="67879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314" name="B."/>
          <p:cNvSpPr txBox="1"/>
          <p:nvPr/>
        </p:nvSpPr>
        <p:spPr>
          <a:xfrm>
            <a:off x="2339218" y="11103708"/>
            <a:ext cx="70134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175" name="Sat Ra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Sat Race!</a:t>
            </a:r>
          </a:p>
        </p:txBody>
      </p:sp>
      <p:sp>
        <p:nvSpPr>
          <p:cNvPr id="176" name="Divide the class into two equal teams.…"/>
          <p:cNvSpPr txBox="1"/>
          <p:nvPr>
            <p:ph type="body" sz="half" idx="1"/>
          </p:nvPr>
        </p:nvSpPr>
        <p:spPr>
          <a:xfrm>
            <a:off x="1206500" y="3893052"/>
            <a:ext cx="9779000" cy="8256631"/>
          </a:xfrm>
          <a:prstGeom prst="rect">
            <a:avLst/>
          </a:prstGeom>
        </p:spPr>
        <p:txBody>
          <a:bodyPr/>
          <a:lstStyle/>
          <a:p>
            <a:pPr marL="560831" indent="-560831" defTabSz="2243271">
              <a:spcBef>
                <a:spcPts val="4100"/>
              </a:spcBef>
              <a:defRPr sz="4416"/>
            </a:pPr>
            <a:r>
              <a:t>Divide the class into two equal teams.</a:t>
            </a:r>
          </a:p>
          <a:p>
            <a:pPr marL="560831" indent="-560831" defTabSz="2243271">
              <a:spcBef>
                <a:spcPts val="4100"/>
              </a:spcBef>
              <a:defRPr sz="4416"/>
            </a:pPr>
            <a:r>
              <a:t>Each team stands in a line.</a:t>
            </a:r>
          </a:p>
          <a:p>
            <a:pPr marL="560831" indent="-560831" defTabSz="2243271">
              <a:spcBef>
                <a:spcPts val="4100"/>
              </a:spcBef>
              <a:defRPr sz="4416"/>
            </a:pPr>
            <a:r>
              <a:t>The person at the front of the line will receive 10,000 sats.</a:t>
            </a:r>
          </a:p>
          <a:p>
            <a:pPr marL="560831" indent="-560831" defTabSz="2243271">
              <a:spcBef>
                <a:spcPts val="4100"/>
              </a:spcBef>
              <a:defRPr sz="4416"/>
            </a:pPr>
            <a:r>
              <a:t>Relay the sats from the front of the line to the back.</a:t>
            </a:r>
          </a:p>
          <a:p>
            <a:pPr marL="560831" indent="-560831" defTabSz="2243271">
              <a:spcBef>
                <a:spcPts val="4100"/>
              </a:spcBef>
              <a:defRPr sz="4416"/>
            </a:pPr>
            <a:r>
              <a:t>The first team to relay the sats from the front to the back of the line wins!</a:t>
            </a:r>
          </a:p>
        </p:txBody>
      </p:sp>
      <p:sp>
        <p:nvSpPr>
          <p:cNvPr id="177" name="Class Activity"/>
          <p:cNvSpPr txBox="1"/>
          <p:nvPr>
            <p:ph type="title"/>
          </p:nvPr>
        </p:nvSpPr>
        <p:spPr>
          <a:prstGeom prst="rect">
            <a:avLst/>
          </a:prstGeom>
        </p:spPr>
        <p:txBody>
          <a:bodyPr/>
          <a:lstStyle/>
          <a:p>
            <a:pPr/>
            <a:r>
              <a:t>Class Activity</a:t>
            </a:r>
          </a:p>
        </p:txBody>
      </p:sp>
      <p:pic>
        <p:nvPicPr>
          <p:cNvPr id="178" name="Wallet of Satoshi.png" descr="Wallet of Satoshi.png"/>
          <p:cNvPicPr>
            <a:picLocks noChangeAspect="1"/>
          </p:cNvPicPr>
          <p:nvPr/>
        </p:nvPicPr>
        <p:blipFill>
          <a:blip r:embed="rId2">
            <a:extLst/>
          </a:blip>
          <a:srcRect l="0" t="4407" r="0" b="42281"/>
          <a:stretch>
            <a:fillRect/>
          </a:stretch>
        </p:blipFill>
        <p:spPr>
          <a:xfrm>
            <a:off x="12756298" y="1048175"/>
            <a:ext cx="9778859" cy="11278917"/>
          </a:xfrm>
          <a:prstGeom prst="rect">
            <a:avLst/>
          </a:prstGeom>
          <a:ln w="12700">
            <a:miter lim="400000"/>
          </a:ln>
        </p:spPr>
      </p:pic>
      <p:pic>
        <p:nvPicPr>
          <p:cNvPr id="179" name="pasted-movie.png" descr="pasted-movie.png">
            <a:hlinkClick r:id="rId3" invalidUrl="" action="" tgtFrame="" tooltip="" history="1" highlightClick="0" endSnd="0"/>
          </p:cNvPr>
          <p:cNvPicPr>
            <a:picLocks noChangeAspect="1"/>
          </p:cNvPicPr>
          <p:nvPr/>
        </p:nvPicPr>
        <p:blipFill>
          <a:blip r:embed="rId4">
            <a:extLst/>
          </a:blip>
          <a:srcRect l="9" t="2460" r="75" b="2249"/>
          <a:stretch>
            <a:fillRect/>
          </a:stretch>
        </p:blipFill>
        <p:spPr>
          <a:xfrm>
            <a:off x="21414418" y="10508338"/>
            <a:ext cx="2804319" cy="2759242"/>
          </a:xfrm>
          <a:custGeom>
            <a:avLst/>
            <a:gdLst/>
            <a:ahLst/>
            <a:cxnLst>
              <a:cxn ang="0">
                <a:pos x="wd2" y="hd2"/>
              </a:cxn>
              <a:cxn ang="5400000">
                <a:pos x="wd2" y="hd2"/>
              </a:cxn>
              <a:cxn ang="10800000">
                <a:pos x="wd2" y="hd2"/>
              </a:cxn>
              <a:cxn ang="16200000">
                <a:pos x="wd2" y="hd2"/>
              </a:cxn>
            </a:cxnLst>
            <a:rect l="0" t="0" r="r" b="b"/>
            <a:pathLst>
              <a:path w="21600" h="21593" fill="norm" stroke="1" extrusionOk="0">
                <a:moveTo>
                  <a:pt x="10806" y="0"/>
                </a:moveTo>
                <a:cubicBezTo>
                  <a:pt x="9203" y="0"/>
                  <a:pt x="8958" y="24"/>
                  <a:pt x="8067" y="267"/>
                </a:cubicBezTo>
                <a:cubicBezTo>
                  <a:pt x="6190" y="780"/>
                  <a:pt x="4238" y="1956"/>
                  <a:pt x="2990" y="3326"/>
                </a:cubicBezTo>
                <a:cubicBezTo>
                  <a:pt x="1419" y="5050"/>
                  <a:pt x="361" y="7418"/>
                  <a:pt x="223" y="9510"/>
                </a:cubicBezTo>
                <a:cubicBezTo>
                  <a:pt x="191" y="9990"/>
                  <a:pt x="128" y="10404"/>
                  <a:pt x="83" y="10433"/>
                </a:cubicBezTo>
                <a:cubicBezTo>
                  <a:pt x="29" y="10467"/>
                  <a:pt x="0" y="10622"/>
                  <a:pt x="0" y="10774"/>
                </a:cubicBezTo>
                <a:cubicBezTo>
                  <a:pt x="0" y="10927"/>
                  <a:pt x="29" y="11079"/>
                  <a:pt x="83" y="11113"/>
                </a:cubicBezTo>
                <a:cubicBezTo>
                  <a:pt x="128" y="11142"/>
                  <a:pt x="191" y="11555"/>
                  <a:pt x="223" y="12035"/>
                </a:cubicBezTo>
                <a:cubicBezTo>
                  <a:pt x="402" y="14750"/>
                  <a:pt x="2016" y="17656"/>
                  <a:pt x="4329" y="19427"/>
                </a:cubicBezTo>
                <a:cubicBezTo>
                  <a:pt x="5624" y="20419"/>
                  <a:pt x="7291" y="21171"/>
                  <a:pt x="8850" y="21462"/>
                </a:cubicBezTo>
                <a:cubicBezTo>
                  <a:pt x="9271" y="21540"/>
                  <a:pt x="9976" y="21584"/>
                  <a:pt x="10681" y="21592"/>
                </a:cubicBezTo>
                <a:cubicBezTo>
                  <a:pt x="11385" y="21600"/>
                  <a:pt x="12090" y="21571"/>
                  <a:pt x="12518" y="21502"/>
                </a:cubicBezTo>
                <a:cubicBezTo>
                  <a:pt x="14768" y="21139"/>
                  <a:pt x="17115" y="19874"/>
                  <a:pt x="18638" y="18203"/>
                </a:cubicBezTo>
                <a:cubicBezTo>
                  <a:pt x="20191" y="16500"/>
                  <a:pt x="21270" y="14074"/>
                  <a:pt x="21386" y="12017"/>
                </a:cubicBezTo>
                <a:cubicBezTo>
                  <a:pt x="21414" y="11525"/>
                  <a:pt x="21483" y="11021"/>
                  <a:pt x="21542" y="10898"/>
                </a:cubicBezTo>
                <a:cubicBezTo>
                  <a:pt x="21580" y="10818"/>
                  <a:pt x="21600" y="10746"/>
                  <a:pt x="21600" y="10675"/>
                </a:cubicBezTo>
                <a:cubicBezTo>
                  <a:pt x="21600" y="10603"/>
                  <a:pt x="21580" y="10532"/>
                  <a:pt x="21542" y="10451"/>
                </a:cubicBezTo>
                <a:cubicBezTo>
                  <a:pt x="21483" y="10328"/>
                  <a:pt x="21412" y="9870"/>
                  <a:pt x="21383" y="9433"/>
                </a:cubicBezTo>
                <a:cubicBezTo>
                  <a:pt x="21251" y="7424"/>
                  <a:pt x="20164" y="5018"/>
                  <a:pt x="18623" y="3326"/>
                </a:cubicBezTo>
                <a:cubicBezTo>
                  <a:pt x="17374" y="1956"/>
                  <a:pt x="15430" y="786"/>
                  <a:pt x="13530" y="264"/>
                </a:cubicBezTo>
                <a:cubicBezTo>
                  <a:pt x="12655" y="24"/>
                  <a:pt x="12406" y="0"/>
                  <a:pt x="10806" y="0"/>
                </a:cubicBezTo>
                <a:close/>
              </a:path>
            </a:pathLst>
          </a:cu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318" name="Which best describes money in West Africa after the arrival of Europeans?"/>
          <p:cNvSpPr txBox="1"/>
          <p:nvPr>
            <p:ph type="title"/>
          </p:nvPr>
        </p:nvSpPr>
        <p:spPr>
          <a:xfrm>
            <a:off x="1257002" y="331723"/>
            <a:ext cx="21869996" cy="2182726"/>
          </a:xfrm>
          <a:prstGeom prst="rect">
            <a:avLst/>
          </a:prstGeom>
        </p:spPr>
        <p:txBody>
          <a:bodyPr/>
          <a:lstStyle/>
          <a:p>
            <a:pPr defTabSz="2170121">
              <a:defRPr spc="-151" sz="7565"/>
            </a:pPr>
            <a:r>
              <a:t>Which best describes money in West Africa </a:t>
            </a:r>
            <a:r>
              <a:rPr i="1"/>
              <a:t>after</a:t>
            </a:r>
            <a:r>
              <a:t> the arrival of Europeans?</a:t>
            </a:r>
          </a:p>
        </p:txBody>
      </p:sp>
      <p:sp>
        <p:nvSpPr>
          <p:cNvPr id="319" name="NEW SUPPLY"/>
          <p:cNvSpPr/>
          <p:nvPr/>
        </p:nvSpPr>
        <p:spPr>
          <a:xfrm>
            <a:off x="5179117" y="4974006"/>
            <a:ext cx="3134962" cy="2892576"/>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320" name="EASY MONEY"/>
          <p:cNvSpPr/>
          <p:nvPr/>
        </p:nvSpPr>
        <p:spPr>
          <a:xfrm>
            <a:off x="16144048" y="3583876"/>
            <a:ext cx="3134962" cy="4157892"/>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EASY MONEY</a:t>
            </a:r>
          </a:p>
        </p:txBody>
      </p:sp>
      <p:sp>
        <p:nvSpPr>
          <p:cNvPr id="321" name="HARD MONEY"/>
          <p:cNvSpPr/>
          <p:nvPr/>
        </p:nvSpPr>
        <p:spPr>
          <a:xfrm>
            <a:off x="16144048" y="8811195"/>
            <a:ext cx="3134962" cy="4157893"/>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HARD MONEY</a:t>
            </a:r>
          </a:p>
        </p:txBody>
      </p:sp>
      <p:sp>
        <p:nvSpPr>
          <p:cNvPr id="322" name="NEW SUPPLY"/>
          <p:cNvSpPr/>
          <p:nvPr/>
        </p:nvSpPr>
        <p:spPr>
          <a:xfrm>
            <a:off x="5179117" y="12090437"/>
            <a:ext cx="3134962" cy="60224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327" name="Connection Line"/>
          <p:cNvSpPr/>
          <p:nvPr/>
        </p:nvSpPr>
        <p:spPr>
          <a:xfrm>
            <a:off x="7477933" y="3654806"/>
            <a:ext cx="8436405" cy="1132136"/>
          </a:xfrm>
          <a:custGeom>
            <a:avLst/>
            <a:gdLst/>
            <a:ahLst/>
            <a:cxnLst>
              <a:cxn ang="0">
                <a:pos x="wd2" y="hd2"/>
              </a:cxn>
              <a:cxn ang="5400000">
                <a:pos x="wd2" y="hd2"/>
              </a:cxn>
              <a:cxn ang="10800000">
                <a:pos x="wd2" y="hd2"/>
              </a:cxn>
              <a:cxn ang="16200000">
                <a:pos x="wd2" y="hd2"/>
              </a:cxn>
            </a:cxnLst>
            <a:rect l="0" t="0" r="r" b="b"/>
            <a:pathLst>
              <a:path w="21600" h="17952" fill="norm" stroke="1" extrusionOk="0">
                <a:moveTo>
                  <a:pt x="0" y="17952"/>
                </a:moveTo>
                <a:cubicBezTo>
                  <a:pt x="6989" y="1494"/>
                  <a:pt x="14189" y="-3648"/>
                  <a:pt x="21600" y="2527"/>
                </a:cubicBezTo>
              </a:path>
            </a:pathLst>
          </a:custGeom>
          <a:ln w="88900">
            <a:solidFill>
              <a:srgbClr val="000000"/>
            </a:solidFill>
            <a:miter lim="400000"/>
            <a:tailEnd type="triangle"/>
          </a:ln>
        </p:spPr>
        <p:txBody>
          <a:bodyPr/>
          <a:lstStyle/>
          <a:p>
            <a:pPr/>
          </a:p>
        </p:txBody>
      </p:sp>
      <p:sp>
        <p:nvSpPr>
          <p:cNvPr id="328" name="Connection Line"/>
          <p:cNvSpPr/>
          <p:nvPr/>
        </p:nvSpPr>
        <p:spPr>
          <a:xfrm>
            <a:off x="7448970" y="8424533"/>
            <a:ext cx="8465368" cy="3343350"/>
          </a:xfrm>
          <a:custGeom>
            <a:avLst/>
            <a:gdLst/>
            <a:ahLst/>
            <a:cxnLst>
              <a:cxn ang="0">
                <a:pos x="wd2" y="hd2"/>
              </a:cxn>
              <a:cxn ang="5400000">
                <a:pos x="wd2" y="hd2"/>
              </a:cxn>
              <a:cxn ang="10800000">
                <a:pos x="wd2" y="hd2"/>
              </a:cxn>
              <a:cxn ang="16200000">
                <a:pos x="wd2" y="hd2"/>
              </a:cxn>
            </a:cxnLst>
            <a:rect l="0" t="0" r="r" b="b"/>
            <a:pathLst>
              <a:path w="21600" h="18180" fill="norm" stroke="1" extrusionOk="0">
                <a:moveTo>
                  <a:pt x="0" y="18180"/>
                </a:moveTo>
                <a:cubicBezTo>
                  <a:pt x="5531" y="1939"/>
                  <a:pt x="12731" y="-3420"/>
                  <a:pt x="21600" y="2102"/>
                </a:cubicBezTo>
              </a:path>
            </a:pathLst>
          </a:custGeom>
          <a:ln w="88900">
            <a:solidFill>
              <a:srgbClr val="000000"/>
            </a:solidFill>
            <a:miter lim="400000"/>
            <a:tailEnd type="triangle"/>
          </a:ln>
        </p:spPr>
        <p:txBody>
          <a:bodyPr/>
          <a:lstStyle/>
          <a:p>
            <a:pPr/>
          </a:p>
        </p:txBody>
      </p:sp>
      <p:sp>
        <p:nvSpPr>
          <p:cNvPr id="325" name="A."/>
          <p:cNvSpPr txBox="1"/>
          <p:nvPr/>
        </p:nvSpPr>
        <p:spPr>
          <a:xfrm>
            <a:off x="2339218" y="5258606"/>
            <a:ext cx="67879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326" name="B."/>
          <p:cNvSpPr txBox="1"/>
          <p:nvPr/>
        </p:nvSpPr>
        <p:spPr>
          <a:xfrm>
            <a:off x="2339218" y="11103708"/>
            <a:ext cx="70134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330" name="Eastern North Americ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Eastern North America</a:t>
            </a:r>
          </a:p>
        </p:txBody>
      </p:sp>
      <p:sp>
        <p:nvSpPr>
          <p:cNvPr id="331" name="Wampum"/>
          <p:cNvSpPr txBox="1"/>
          <p:nvPr>
            <p:ph type="title"/>
          </p:nvPr>
        </p:nvSpPr>
        <p:spPr>
          <a:prstGeom prst="rect">
            <a:avLst/>
          </a:prstGeom>
        </p:spPr>
        <p:txBody>
          <a:bodyPr/>
          <a:lstStyle/>
          <a:p>
            <a:pPr/>
            <a:r>
              <a:t>Wampum</a:t>
            </a:r>
          </a:p>
        </p:txBody>
      </p:sp>
      <p:sp>
        <p:nvSpPr>
          <p:cNvPr id="332" name="Text"/>
          <p:cNvSpPr txBox="1"/>
          <p:nvPr/>
        </p:nvSpPr>
        <p:spPr>
          <a:xfrm>
            <a:off x="11421070" y="1898650"/>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
        <p:nvSpPr>
          <p:cNvPr id="333" name="Text"/>
          <p:cNvSpPr txBox="1"/>
          <p:nvPr/>
        </p:nvSpPr>
        <p:spPr>
          <a:xfrm>
            <a:off x="10551402" y="898623"/>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pic>
        <p:nvPicPr>
          <p:cNvPr id="334" name="pasted-movie.png" descr="pasted-movie.png"/>
          <p:cNvPicPr>
            <a:picLocks noChangeAspect="1"/>
          </p:cNvPicPr>
          <p:nvPr/>
        </p:nvPicPr>
        <p:blipFill>
          <a:blip r:embed="rId2">
            <a:extLst/>
          </a:blip>
          <a:stretch>
            <a:fillRect/>
          </a:stretch>
        </p:blipFill>
        <p:spPr>
          <a:xfrm>
            <a:off x="12666798" y="2161763"/>
            <a:ext cx="9958001" cy="9958000"/>
          </a:xfrm>
          <a:prstGeom prst="rect">
            <a:avLst/>
          </a:prstGeom>
          <a:ln w="12700">
            <a:miter lim="400000"/>
          </a:ln>
        </p:spPr>
      </p:pic>
      <p:sp>
        <p:nvSpPr>
          <p:cNvPr id="335" name="Used as money for centuries."/>
          <p:cNvSpPr txBox="1"/>
          <p:nvPr/>
        </p:nvSpPr>
        <p:spPr>
          <a:xfrm>
            <a:off x="769612" y="3783242"/>
            <a:ext cx="870661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09600" indent="-609600">
              <a:buSzPct val="123000"/>
              <a:buChar char="•"/>
            </a:lvl1pPr>
          </a:lstStyle>
          <a:p>
            <a:pPr/>
            <a:r>
              <a:t>Used as money for centuries.</a:t>
            </a:r>
          </a:p>
        </p:txBody>
      </p:sp>
      <p:sp>
        <p:nvSpPr>
          <p:cNvPr id="336" name="Rare or unusual clam shells, highly worked and threaded into elaborate jewellery."/>
          <p:cNvSpPr txBox="1"/>
          <p:nvPr/>
        </p:nvSpPr>
        <p:spPr>
          <a:xfrm>
            <a:off x="724567" y="5360713"/>
            <a:ext cx="9958000"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Rare or unusual clam shells, highly worked and threaded into elaborate jewellery.</a:t>
            </a:r>
          </a:p>
        </p:txBody>
      </p:sp>
      <p:sp>
        <p:nvSpPr>
          <p:cNvPr id="337" name="Worn proudly as jewellery, used as ceremonial gifts and for recording important historical events."/>
          <p:cNvSpPr txBox="1"/>
          <p:nvPr/>
        </p:nvSpPr>
        <p:spPr>
          <a:xfrm>
            <a:off x="602537" y="8031255"/>
            <a:ext cx="10202060"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Worn proudly as jewellery, used as ceremonial gifts and for recording important historical events.</a:t>
            </a:r>
          </a:p>
        </p:txBody>
      </p:sp>
      <p:sp>
        <p:nvSpPr>
          <p:cNvPr id="338" name="Required lots of labour intensive work to acquire more."/>
          <p:cNvSpPr txBox="1"/>
          <p:nvPr/>
        </p:nvSpPr>
        <p:spPr>
          <a:xfrm>
            <a:off x="661192" y="10701797"/>
            <a:ext cx="10202059"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Required lots of labour intensive work to acquire more.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3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336">
                                            <p:bg/>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33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337">
                                            <p:bg/>
                                          </p:spTgt>
                                        </p:tgtEl>
                                        <p:attrNameLst>
                                          <p:attrName>style.visibility</p:attrName>
                                        </p:attrNameLst>
                                      </p:cBhvr>
                                      <p:to>
                                        <p:strVal val="visible"/>
                                      </p:to>
                                    </p:set>
                                  </p:childTnLst>
                                </p:cTn>
                              </p:par>
                              <p:par>
                                <p:cTn id="19" presetClass="entr" nodeType="withEffect" presetSubtype="0" presetID="1" grpId="3" fill="hold">
                                  <p:stCondLst>
                                    <p:cond delay="0"/>
                                  </p:stCondLst>
                                  <p:iterate type="el" backwards="0">
                                    <p:tmAbs val="0"/>
                                  </p:iterate>
                                  <p:childTnLst>
                                    <p:set>
                                      <p:cBhvr>
                                        <p:cTn id="20" fill="hold"/>
                                        <p:tgtEl>
                                          <p:spTgt spid="33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338">
                                            <p:bg/>
                                          </p:spTgt>
                                        </p:tgtEl>
                                        <p:attrNameLst>
                                          <p:attrName>style.visibility</p:attrName>
                                        </p:attrNameLst>
                                      </p:cBhvr>
                                      <p:to>
                                        <p:strVal val="visible"/>
                                      </p:to>
                                    </p:set>
                                  </p:childTnLst>
                                </p:cTn>
                              </p:par>
                              <p:par>
                                <p:cTn id="25" presetClass="entr" nodeType="withEffect" presetSubtype="0" presetID="1" grpId="4" fill="hold">
                                  <p:stCondLst>
                                    <p:cond delay="0"/>
                                  </p:stCondLst>
                                  <p:iterate type="el" backwards="0">
                                    <p:tmAbs val="0"/>
                                  </p:iterate>
                                  <p:childTnLst>
                                    <p:set>
                                      <p:cBhvr>
                                        <p:cTn id="26" fill="hold"/>
                                        <p:tgtEl>
                                          <p:spTgt spid="338">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38" grpId="4"/>
      <p:bldP build="p" bldLvl="5" animBg="1" rev="0" advAuto="0" spid="336" grpId="2"/>
      <p:bldP build="p" bldLvl="5" animBg="1" rev="0" advAuto="0" spid="337" grpId="3"/>
      <p:bldP build="p" bldLvl="5" animBg="1" rev="0" advAuto="0" spid="335"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340" name="Arrival of Europea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Arrival of Europeans</a:t>
            </a:r>
          </a:p>
        </p:txBody>
      </p:sp>
      <p:sp>
        <p:nvSpPr>
          <p:cNvPr id="341" name="Wampum"/>
          <p:cNvSpPr txBox="1"/>
          <p:nvPr>
            <p:ph type="title"/>
          </p:nvPr>
        </p:nvSpPr>
        <p:spPr>
          <a:prstGeom prst="rect">
            <a:avLst/>
          </a:prstGeom>
        </p:spPr>
        <p:txBody>
          <a:bodyPr/>
          <a:lstStyle/>
          <a:p>
            <a:pPr/>
            <a:r>
              <a:t>Wampum</a:t>
            </a:r>
          </a:p>
        </p:txBody>
      </p:sp>
      <p:sp>
        <p:nvSpPr>
          <p:cNvPr id="342" name="Text"/>
          <p:cNvSpPr txBox="1"/>
          <p:nvPr/>
        </p:nvSpPr>
        <p:spPr>
          <a:xfrm>
            <a:off x="11421070" y="1898650"/>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
        <p:nvSpPr>
          <p:cNvPr id="343" name="Text"/>
          <p:cNvSpPr txBox="1"/>
          <p:nvPr/>
        </p:nvSpPr>
        <p:spPr>
          <a:xfrm>
            <a:off x="10551402" y="898623"/>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pic>
        <p:nvPicPr>
          <p:cNvPr id="344" name="pasted-movie.png" descr="pasted-movie.png"/>
          <p:cNvPicPr>
            <a:picLocks noChangeAspect="1"/>
          </p:cNvPicPr>
          <p:nvPr/>
        </p:nvPicPr>
        <p:blipFill>
          <a:blip r:embed="rId2">
            <a:extLst/>
          </a:blip>
          <a:stretch>
            <a:fillRect/>
          </a:stretch>
        </p:blipFill>
        <p:spPr>
          <a:xfrm>
            <a:off x="12248298" y="1782026"/>
            <a:ext cx="10795001" cy="10591801"/>
          </a:xfrm>
          <a:prstGeom prst="rect">
            <a:avLst/>
          </a:prstGeom>
          <a:ln w="12700">
            <a:miter lim="400000"/>
          </a:ln>
        </p:spPr>
      </p:pic>
      <p:sp>
        <p:nvSpPr>
          <p:cNvPr id="345" name="Used Wampum to trade with indigenous tribes."/>
          <p:cNvSpPr txBox="1"/>
          <p:nvPr/>
        </p:nvSpPr>
        <p:spPr>
          <a:xfrm>
            <a:off x="622583" y="4179251"/>
            <a:ext cx="9579207"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Used Wampum to trade with indigenous tribes.</a:t>
            </a:r>
          </a:p>
        </p:txBody>
      </p:sp>
      <p:sp>
        <p:nvSpPr>
          <p:cNvPr id="346" name="Applied technology to manufacture the shells easily and efficiently."/>
          <p:cNvSpPr txBox="1"/>
          <p:nvPr/>
        </p:nvSpPr>
        <p:spPr>
          <a:xfrm>
            <a:off x="565394" y="6020494"/>
            <a:ext cx="9579207"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Applied technology to manufacture the shells easily and efficiently.</a:t>
            </a:r>
          </a:p>
        </p:txBody>
      </p:sp>
      <p:sp>
        <p:nvSpPr>
          <p:cNvPr id="347" name="Caused inflation and Wampum subsequently abandoned as a form of money."/>
          <p:cNvSpPr txBox="1"/>
          <p:nvPr/>
        </p:nvSpPr>
        <p:spPr>
          <a:xfrm>
            <a:off x="565394" y="8514954"/>
            <a:ext cx="9579207"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Caused inflation and Wampum subsequently abandoned as a form of money.</a:t>
            </a:r>
          </a:p>
        </p:txBody>
      </p:sp>
      <p:sp>
        <p:nvSpPr>
          <p:cNvPr id="348" name="Gold then used as it was superior (why?)"/>
          <p:cNvSpPr txBox="1"/>
          <p:nvPr/>
        </p:nvSpPr>
        <p:spPr>
          <a:xfrm>
            <a:off x="666550" y="11091241"/>
            <a:ext cx="9579206" cy="14616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lvl1pPr>
          </a:lstStyle>
          <a:p>
            <a:pPr/>
            <a:r>
              <a:t>Gold then used as it was superior (why?)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346">
                                            <p:bg/>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34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347">
                                            <p:bg/>
                                          </p:spTgt>
                                        </p:tgtEl>
                                        <p:attrNameLst>
                                          <p:attrName>style.visibility</p:attrName>
                                        </p:attrNameLst>
                                      </p:cBhvr>
                                      <p:to>
                                        <p:strVal val="visible"/>
                                      </p:to>
                                    </p:set>
                                  </p:childTnLst>
                                </p:cTn>
                              </p:par>
                              <p:par>
                                <p:cTn id="19" presetClass="entr" nodeType="withEffect" presetSubtype="0" presetID="1" grpId="3" fill="hold">
                                  <p:stCondLst>
                                    <p:cond delay="0"/>
                                  </p:stCondLst>
                                  <p:iterate type="el" backwards="0">
                                    <p:tmAbs val="0"/>
                                  </p:iterate>
                                  <p:childTnLst>
                                    <p:set>
                                      <p:cBhvr>
                                        <p:cTn id="20" fill="hold"/>
                                        <p:tgtEl>
                                          <p:spTgt spid="34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348">
                                            <p:bg/>
                                          </p:spTgt>
                                        </p:tgtEl>
                                        <p:attrNameLst>
                                          <p:attrName>style.visibility</p:attrName>
                                        </p:attrNameLst>
                                      </p:cBhvr>
                                      <p:to>
                                        <p:strVal val="visible"/>
                                      </p:to>
                                    </p:set>
                                  </p:childTnLst>
                                </p:cTn>
                              </p:par>
                              <p:par>
                                <p:cTn id="25" presetClass="entr" nodeType="withEffect" presetSubtype="0" presetID="1" grpId="4" fill="hold">
                                  <p:stCondLst>
                                    <p:cond delay="0"/>
                                  </p:stCondLst>
                                  <p:iterate type="el" backwards="0">
                                    <p:tmAbs val="0"/>
                                  </p:iterate>
                                  <p:childTnLst>
                                    <p:set>
                                      <p:cBhvr>
                                        <p:cTn id="26" fill="hold"/>
                                        <p:tgtEl>
                                          <p:spTgt spid="348">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45" grpId="1"/>
      <p:bldP build="p" bldLvl="5" animBg="1" rev="0" advAuto="0" spid="346" grpId="2"/>
      <p:bldP build="p" bldLvl="5" animBg="1" rev="0" advAuto="0" spid="347" grpId="3"/>
      <p:bldP build="p" bldLvl="5" animBg="1" rev="0" advAuto="0" spid="348" grpId="4"/>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350" name="Which best describes money in North America before the arrival of Europeans?"/>
          <p:cNvSpPr txBox="1"/>
          <p:nvPr>
            <p:ph type="title"/>
          </p:nvPr>
        </p:nvSpPr>
        <p:spPr>
          <a:xfrm>
            <a:off x="1257002" y="331723"/>
            <a:ext cx="21869996" cy="2182726"/>
          </a:xfrm>
          <a:prstGeom prst="rect">
            <a:avLst/>
          </a:prstGeom>
        </p:spPr>
        <p:txBody>
          <a:bodyPr/>
          <a:lstStyle/>
          <a:p>
            <a:pPr defTabSz="2170121">
              <a:defRPr spc="-151" sz="7565"/>
            </a:pPr>
            <a:r>
              <a:t>Which best describes money in North America </a:t>
            </a:r>
            <a:r>
              <a:rPr i="1"/>
              <a:t>before</a:t>
            </a:r>
            <a:r>
              <a:t> the arrival of Europeans?</a:t>
            </a:r>
          </a:p>
        </p:txBody>
      </p:sp>
      <p:sp>
        <p:nvSpPr>
          <p:cNvPr id="351" name="NEW SUPPLY"/>
          <p:cNvSpPr/>
          <p:nvPr/>
        </p:nvSpPr>
        <p:spPr>
          <a:xfrm>
            <a:off x="5142053" y="10252253"/>
            <a:ext cx="3134963" cy="2892576"/>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352" name="EASY MONEY"/>
          <p:cNvSpPr/>
          <p:nvPr/>
        </p:nvSpPr>
        <p:spPr>
          <a:xfrm>
            <a:off x="16106984" y="8862123"/>
            <a:ext cx="3134962" cy="4157892"/>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EASY MONEY</a:t>
            </a:r>
          </a:p>
        </p:txBody>
      </p:sp>
      <p:sp>
        <p:nvSpPr>
          <p:cNvPr id="353" name="HARD MONEY"/>
          <p:cNvSpPr/>
          <p:nvPr/>
        </p:nvSpPr>
        <p:spPr>
          <a:xfrm>
            <a:off x="16106984" y="3799432"/>
            <a:ext cx="3134962" cy="4157892"/>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HARD MONEY</a:t>
            </a:r>
          </a:p>
        </p:txBody>
      </p:sp>
      <p:sp>
        <p:nvSpPr>
          <p:cNvPr id="354" name="NEW SUPPLY"/>
          <p:cNvSpPr/>
          <p:nvPr/>
        </p:nvSpPr>
        <p:spPr>
          <a:xfrm>
            <a:off x="5142053" y="7078674"/>
            <a:ext cx="3134963" cy="60224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359" name="Connection Line"/>
          <p:cNvSpPr/>
          <p:nvPr/>
        </p:nvSpPr>
        <p:spPr>
          <a:xfrm>
            <a:off x="7440869" y="8933053"/>
            <a:ext cx="8436405" cy="1132136"/>
          </a:xfrm>
          <a:custGeom>
            <a:avLst/>
            <a:gdLst/>
            <a:ahLst/>
            <a:cxnLst>
              <a:cxn ang="0">
                <a:pos x="wd2" y="hd2"/>
              </a:cxn>
              <a:cxn ang="5400000">
                <a:pos x="wd2" y="hd2"/>
              </a:cxn>
              <a:cxn ang="10800000">
                <a:pos x="wd2" y="hd2"/>
              </a:cxn>
              <a:cxn ang="16200000">
                <a:pos x="wd2" y="hd2"/>
              </a:cxn>
            </a:cxnLst>
            <a:rect l="0" t="0" r="r" b="b"/>
            <a:pathLst>
              <a:path w="21600" h="17952" fill="norm" stroke="1" extrusionOk="0">
                <a:moveTo>
                  <a:pt x="0" y="17952"/>
                </a:moveTo>
                <a:cubicBezTo>
                  <a:pt x="6989" y="1494"/>
                  <a:pt x="14189" y="-3648"/>
                  <a:pt x="21600" y="2527"/>
                </a:cubicBezTo>
              </a:path>
            </a:pathLst>
          </a:custGeom>
          <a:ln w="88900">
            <a:solidFill>
              <a:srgbClr val="000000"/>
            </a:solidFill>
            <a:miter lim="400000"/>
            <a:tailEnd type="triangle"/>
          </a:ln>
        </p:spPr>
        <p:txBody>
          <a:bodyPr/>
          <a:lstStyle/>
          <a:p>
            <a:pPr/>
          </a:p>
        </p:txBody>
      </p:sp>
      <p:sp>
        <p:nvSpPr>
          <p:cNvPr id="360" name="Connection Line"/>
          <p:cNvSpPr/>
          <p:nvPr/>
        </p:nvSpPr>
        <p:spPr>
          <a:xfrm>
            <a:off x="7411906" y="3412769"/>
            <a:ext cx="8465368" cy="3343351"/>
          </a:xfrm>
          <a:custGeom>
            <a:avLst/>
            <a:gdLst/>
            <a:ahLst/>
            <a:cxnLst>
              <a:cxn ang="0">
                <a:pos x="wd2" y="hd2"/>
              </a:cxn>
              <a:cxn ang="5400000">
                <a:pos x="wd2" y="hd2"/>
              </a:cxn>
              <a:cxn ang="10800000">
                <a:pos x="wd2" y="hd2"/>
              </a:cxn>
              <a:cxn ang="16200000">
                <a:pos x="wd2" y="hd2"/>
              </a:cxn>
            </a:cxnLst>
            <a:rect l="0" t="0" r="r" b="b"/>
            <a:pathLst>
              <a:path w="21600" h="18180" fill="norm" stroke="1" extrusionOk="0">
                <a:moveTo>
                  <a:pt x="0" y="18180"/>
                </a:moveTo>
                <a:cubicBezTo>
                  <a:pt x="5531" y="1939"/>
                  <a:pt x="12731" y="-3420"/>
                  <a:pt x="21600" y="2102"/>
                </a:cubicBezTo>
              </a:path>
            </a:pathLst>
          </a:custGeom>
          <a:ln w="88900">
            <a:solidFill>
              <a:srgbClr val="000000"/>
            </a:solidFill>
            <a:miter lim="400000"/>
            <a:tailEnd type="triangle"/>
          </a:ln>
        </p:spPr>
        <p:txBody>
          <a:bodyPr/>
          <a:lstStyle/>
          <a:p>
            <a:pPr/>
          </a:p>
        </p:txBody>
      </p:sp>
      <p:sp>
        <p:nvSpPr>
          <p:cNvPr id="357" name="A."/>
          <p:cNvSpPr txBox="1"/>
          <p:nvPr/>
        </p:nvSpPr>
        <p:spPr>
          <a:xfrm>
            <a:off x="2339218" y="5258606"/>
            <a:ext cx="67879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358" name="B."/>
          <p:cNvSpPr txBox="1"/>
          <p:nvPr/>
        </p:nvSpPr>
        <p:spPr>
          <a:xfrm>
            <a:off x="2339218" y="11103708"/>
            <a:ext cx="70134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362" name="Which best describes money in North America after the arrival of Europeans?"/>
          <p:cNvSpPr txBox="1"/>
          <p:nvPr>
            <p:ph type="title"/>
          </p:nvPr>
        </p:nvSpPr>
        <p:spPr>
          <a:xfrm>
            <a:off x="1257002" y="331723"/>
            <a:ext cx="21869996" cy="2182726"/>
          </a:xfrm>
          <a:prstGeom prst="rect">
            <a:avLst/>
          </a:prstGeom>
        </p:spPr>
        <p:txBody>
          <a:bodyPr/>
          <a:lstStyle/>
          <a:p>
            <a:pPr defTabSz="2170121">
              <a:defRPr spc="-151" sz="7565"/>
            </a:pPr>
            <a:r>
              <a:t>Which best describes money in North America </a:t>
            </a:r>
            <a:r>
              <a:rPr i="1"/>
              <a:t>after</a:t>
            </a:r>
            <a:r>
              <a:t> the arrival of Europeans?</a:t>
            </a:r>
          </a:p>
        </p:txBody>
      </p:sp>
      <p:sp>
        <p:nvSpPr>
          <p:cNvPr id="363" name="NEW SUPPLY"/>
          <p:cNvSpPr/>
          <p:nvPr/>
        </p:nvSpPr>
        <p:spPr>
          <a:xfrm>
            <a:off x="5179117" y="4974006"/>
            <a:ext cx="3134962" cy="2892576"/>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364" name="EASY MONEY"/>
          <p:cNvSpPr/>
          <p:nvPr/>
        </p:nvSpPr>
        <p:spPr>
          <a:xfrm>
            <a:off x="16144048" y="3583876"/>
            <a:ext cx="3134962" cy="4157892"/>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EASY MONEY</a:t>
            </a:r>
          </a:p>
        </p:txBody>
      </p:sp>
      <p:sp>
        <p:nvSpPr>
          <p:cNvPr id="365" name="HARD MONEY"/>
          <p:cNvSpPr/>
          <p:nvPr/>
        </p:nvSpPr>
        <p:spPr>
          <a:xfrm>
            <a:off x="16144048" y="8811195"/>
            <a:ext cx="3134962" cy="4157893"/>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HARD MONEY</a:t>
            </a:r>
          </a:p>
        </p:txBody>
      </p:sp>
      <p:sp>
        <p:nvSpPr>
          <p:cNvPr id="366" name="NEW SUPPLY"/>
          <p:cNvSpPr/>
          <p:nvPr/>
        </p:nvSpPr>
        <p:spPr>
          <a:xfrm>
            <a:off x="5179117" y="12090437"/>
            <a:ext cx="3134962" cy="60224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200">
                <a:latin typeface="Helvetica Neue Medium"/>
                <a:ea typeface="Helvetica Neue Medium"/>
                <a:cs typeface="Helvetica Neue Medium"/>
                <a:sym typeface="Helvetica Neue Medium"/>
              </a:defRPr>
            </a:lvl1pPr>
          </a:lstStyle>
          <a:p>
            <a:pPr/>
            <a:r>
              <a:t>NEW SUPPLY</a:t>
            </a:r>
          </a:p>
        </p:txBody>
      </p:sp>
      <p:sp>
        <p:nvSpPr>
          <p:cNvPr id="371" name="Connection Line"/>
          <p:cNvSpPr/>
          <p:nvPr/>
        </p:nvSpPr>
        <p:spPr>
          <a:xfrm>
            <a:off x="7477933" y="3654806"/>
            <a:ext cx="8436405" cy="1132136"/>
          </a:xfrm>
          <a:custGeom>
            <a:avLst/>
            <a:gdLst/>
            <a:ahLst/>
            <a:cxnLst>
              <a:cxn ang="0">
                <a:pos x="wd2" y="hd2"/>
              </a:cxn>
              <a:cxn ang="5400000">
                <a:pos x="wd2" y="hd2"/>
              </a:cxn>
              <a:cxn ang="10800000">
                <a:pos x="wd2" y="hd2"/>
              </a:cxn>
              <a:cxn ang="16200000">
                <a:pos x="wd2" y="hd2"/>
              </a:cxn>
            </a:cxnLst>
            <a:rect l="0" t="0" r="r" b="b"/>
            <a:pathLst>
              <a:path w="21600" h="17952" fill="norm" stroke="1" extrusionOk="0">
                <a:moveTo>
                  <a:pt x="0" y="17952"/>
                </a:moveTo>
                <a:cubicBezTo>
                  <a:pt x="6989" y="1494"/>
                  <a:pt x="14189" y="-3648"/>
                  <a:pt x="21600" y="2527"/>
                </a:cubicBezTo>
              </a:path>
            </a:pathLst>
          </a:custGeom>
          <a:ln w="88900">
            <a:solidFill>
              <a:srgbClr val="000000"/>
            </a:solidFill>
            <a:miter lim="400000"/>
            <a:tailEnd type="triangle"/>
          </a:ln>
        </p:spPr>
        <p:txBody>
          <a:bodyPr/>
          <a:lstStyle/>
          <a:p>
            <a:pPr/>
          </a:p>
        </p:txBody>
      </p:sp>
      <p:sp>
        <p:nvSpPr>
          <p:cNvPr id="372" name="Connection Line"/>
          <p:cNvSpPr/>
          <p:nvPr/>
        </p:nvSpPr>
        <p:spPr>
          <a:xfrm>
            <a:off x="7448970" y="8424533"/>
            <a:ext cx="8465368" cy="3343350"/>
          </a:xfrm>
          <a:custGeom>
            <a:avLst/>
            <a:gdLst/>
            <a:ahLst/>
            <a:cxnLst>
              <a:cxn ang="0">
                <a:pos x="wd2" y="hd2"/>
              </a:cxn>
              <a:cxn ang="5400000">
                <a:pos x="wd2" y="hd2"/>
              </a:cxn>
              <a:cxn ang="10800000">
                <a:pos x="wd2" y="hd2"/>
              </a:cxn>
              <a:cxn ang="16200000">
                <a:pos x="wd2" y="hd2"/>
              </a:cxn>
            </a:cxnLst>
            <a:rect l="0" t="0" r="r" b="b"/>
            <a:pathLst>
              <a:path w="21600" h="18180" fill="norm" stroke="1" extrusionOk="0">
                <a:moveTo>
                  <a:pt x="0" y="18180"/>
                </a:moveTo>
                <a:cubicBezTo>
                  <a:pt x="5531" y="1939"/>
                  <a:pt x="12731" y="-3420"/>
                  <a:pt x="21600" y="2102"/>
                </a:cubicBezTo>
              </a:path>
            </a:pathLst>
          </a:custGeom>
          <a:ln w="88900">
            <a:solidFill>
              <a:srgbClr val="000000"/>
            </a:solidFill>
            <a:miter lim="400000"/>
            <a:tailEnd type="triangle"/>
          </a:ln>
        </p:spPr>
        <p:txBody>
          <a:bodyPr/>
          <a:lstStyle/>
          <a:p>
            <a:pPr/>
          </a:p>
        </p:txBody>
      </p:sp>
      <p:sp>
        <p:nvSpPr>
          <p:cNvPr id="369" name="A."/>
          <p:cNvSpPr txBox="1"/>
          <p:nvPr/>
        </p:nvSpPr>
        <p:spPr>
          <a:xfrm>
            <a:off x="2339218" y="5258606"/>
            <a:ext cx="67879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370" name="B."/>
          <p:cNvSpPr txBox="1"/>
          <p:nvPr/>
        </p:nvSpPr>
        <p:spPr>
          <a:xfrm>
            <a:off x="2339218" y="11103708"/>
            <a:ext cx="70134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374" name="unknown.jpeg" descr="unknown.jpeg"/>
          <p:cNvPicPr>
            <a:picLocks noChangeAspect="1"/>
          </p:cNvPicPr>
          <p:nvPr/>
        </p:nvPicPr>
        <p:blipFill>
          <a:blip r:embed="rId2">
            <a:extLst/>
          </a:blip>
          <a:stretch>
            <a:fillRect/>
          </a:stretch>
        </p:blipFill>
        <p:spPr>
          <a:xfrm>
            <a:off x="817573" y="1089609"/>
            <a:ext cx="9554103" cy="6380308"/>
          </a:xfrm>
          <a:prstGeom prst="rect">
            <a:avLst/>
          </a:prstGeom>
          <a:ln w="12700">
            <a:miter lim="400000"/>
          </a:ln>
        </p:spPr>
      </p:pic>
      <p:sp>
        <p:nvSpPr>
          <p:cNvPr id="375" name="Text"/>
          <p:cNvSpPr txBox="1"/>
          <p:nvPr/>
        </p:nvSpPr>
        <p:spPr>
          <a:xfrm>
            <a:off x="817573" y="949909"/>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pic>
        <p:nvPicPr>
          <p:cNvPr id="376" name="unknown.jpeg" descr="unknown.jpeg"/>
          <p:cNvPicPr>
            <a:picLocks noChangeAspect="1"/>
          </p:cNvPicPr>
          <p:nvPr/>
        </p:nvPicPr>
        <p:blipFill>
          <a:blip r:embed="rId3">
            <a:extLst/>
          </a:blip>
          <a:stretch>
            <a:fillRect/>
          </a:stretch>
        </p:blipFill>
        <p:spPr>
          <a:xfrm>
            <a:off x="13363877" y="6238578"/>
            <a:ext cx="10223501" cy="6845301"/>
          </a:xfrm>
          <a:prstGeom prst="rect">
            <a:avLst/>
          </a:prstGeom>
          <a:ln w="12700">
            <a:miter lim="400000"/>
          </a:ln>
        </p:spPr>
      </p:pic>
      <p:sp>
        <p:nvSpPr>
          <p:cNvPr id="377" name="Text"/>
          <p:cNvSpPr txBox="1"/>
          <p:nvPr/>
        </p:nvSpPr>
        <p:spPr>
          <a:xfrm>
            <a:off x="13363877" y="6098878"/>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pic>
        <p:nvPicPr>
          <p:cNvPr id="378" name="unknown.jpeg" descr="unknown.jpeg"/>
          <p:cNvPicPr>
            <a:picLocks noChangeAspect="1"/>
          </p:cNvPicPr>
          <p:nvPr/>
        </p:nvPicPr>
        <p:blipFill>
          <a:blip r:embed="rId4">
            <a:extLst/>
          </a:blip>
          <a:stretch>
            <a:fillRect/>
          </a:stretch>
        </p:blipFill>
        <p:spPr>
          <a:xfrm>
            <a:off x="11128607" y="5371857"/>
            <a:ext cx="3886201" cy="5562601"/>
          </a:xfrm>
          <a:prstGeom prst="rect">
            <a:avLst/>
          </a:prstGeom>
          <a:ln w="12700">
            <a:miter lim="400000"/>
          </a:ln>
        </p:spPr>
      </p:pic>
      <p:sp>
        <p:nvSpPr>
          <p:cNvPr id="379" name="Text"/>
          <p:cNvSpPr txBox="1"/>
          <p:nvPr/>
        </p:nvSpPr>
        <p:spPr>
          <a:xfrm>
            <a:off x="11128607" y="5232157"/>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
        <p:nvSpPr>
          <p:cNvPr id="380" name="Text"/>
          <p:cNvSpPr txBox="1"/>
          <p:nvPr/>
        </p:nvSpPr>
        <p:spPr>
          <a:xfrm>
            <a:off x="16508480" y="956635"/>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
        <p:nvSpPr>
          <p:cNvPr id="381" name="Salt - Sal - Salary"/>
          <p:cNvSpPr txBox="1"/>
          <p:nvPr/>
        </p:nvSpPr>
        <p:spPr>
          <a:xfrm>
            <a:off x="2527727" y="8181781"/>
            <a:ext cx="4866743"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Salt - Sal - Salary</a:t>
            </a:r>
          </a:p>
        </p:txBody>
      </p:sp>
      <p:sp>
        <p:nvSpPr>
          <p:cNvPr id="382" name="Cattle - Pecus - Pecuniary"/>
          <p:cNvSpPr txBox="1"/>
          <p:nvPr/>
        </p:nvSpPr>
        <p:spPr>
          <a:xfrm>
            <a:off x="15536164" y="4967641"/>
            <a:ext cx="7272225"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Cattle - Pecus - Pecuniary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384" name="Screenshot 2024-01-02 at 13.03.37.png" descr="Screenshot 2024-01-02 at 13.03.37.png"/>
          <p:cNvPicPr>
            <a:picLocks noChangeAspect="1"/>
          </p:cNvPicPr>
          <p:nvPr/>
        </p:nvPicPr>
        <p:blipFill>
          <a:blip r:embed="rId2">
            <a:extLst/>
          </a:blip>
          <a:stretch>
            <a:fillRect/>
          </a:stretch>
        </p:blipFill>
        <p:spPr>
          <a:xfrm>
            <a:off x="178255" y="97062"/>
            <a:ext cx="24027490" cy="1352187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386" name="The features of mone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features of money</a:t>
            </a:r>
          </a:p>
        </p:txBody>
      </p:sp>
      <p:sp>
        <p:nvSpPr>
          <p:cNvPr id="387" name="Read about the six features of money.…"/>
          <p:cNvSpPr txBox="1"/>
          <p:nvPr>
            <p:ph type="body" sz="half" idx="1"/>
          </p:nvPr>
        </p:nvSpPr>
        <p:spPr>
          <a:prstGeom prst="rect">
            <a:avLst/>
          </a:prstGeom>
        </p:spPr>
        <p:txBody>
          <a:bodyPr/>
          <a:lstStyle/>
          <a:p>
            <a:pPr marL="597408" indent="-597408" defTabSz="2389572">
              <a:spcBef>
                <a:spcPts val="4400"/>
              </a:spcBef>
              <a:defRPr sz="4704"/>
            </a:pPr>
            <a:r>
              <a:t>Read about the six features of money.</a:t>
            </a:r>
          </a:p>
          <a:p>
            <a:pPr marL="597408" indent="-597408" defTabSz="2389572">
              <a:spcBef>
                <a:spcPts val="4400"/>
              </a:spcBef>
              <a:defRPr sz="4704"/>
            </a:pPr>
            <a:r>
              <a:t>Discuss and score each item in the table from 0-5 (0 = worst 5= best).</a:t>
            </a:r>
          </a:p>
          <a:p>
            <a:pPr marL="597408" indent="-597408" defTabSz="2389572">
              <a:spcBef>
                <a:spcPts val="4400"/>
              </a:spcBef>
              <a:defRPr sz="4704"/>
            </a:pPr>
            <a:r>
              <a:t>Don’t complete the Bitcoin column yet!</a:t>
            </a:r>
          </a:p>
          <a:p>
            <a:pPr marL="597408" indent="-597408" defTabSz="2389572">
              <a:spcBef>
                <a:spcPts val="4400"/>
              </a:spcBef>
              <a:defRPr sz="4704"/>
            </a:pPr>
            <a:r>
              <a:t>Discussion: Which is the most important feature of money? Why?</a:t>
            </a:r>
          </a:p>
        </p:txBody>
      </p:sp>
      <p:sp>
        <p:nvSpPr>
          <p:cNvPr id="388" name="Class Activity"/>
          <p:cNvSpPr txBox="1"/>
          <p:nvPr>
            <p:ph type="title"/>
          </p:nvPr>
        </p:nvSpPr>
        <p:spPr>
          <a:prstGeom prst="rect">
            <a:avLst/>
          </a:prstGeom>
        </p:spPr>
        <p:txBody>
          <a:bodyPr/>
          <a:lstStyle/>
          <a:p>
            <a:pPr/>
            <a:r>
              <a:t>Class Activity</a:t>
            </a:r>
          </a:p>
        </p:txBody>
      </p:sp>
      <p:pic>
        <p:nvPicPr>
          <p:cNvPr id="389" name="Screenshot 2024-01-02 at 13.15.31.png" descr="Screenshot 2024-01-02 at 13.15.31.png"/>
          <p:cNvPicPr>
            <a:picLocks noChangeAspect="1"/>
          </p:cNvPicPr>
          <p:nvPr/>
        </p:nvPicPr>
        <p:blipFill>
          <a:blip r:embed="rId2">
            <a:extLst/>
          </a:blip>
          <a:stretch>
            <a:fillRect/>
          </a:stretch>
        </p:blipFill>
        <p:spPr>
          <a:xfrm>
            <a:off x="11860994" y="2590576"/>
            <a:ext cx="12296275" cy="6072977"/>
          </a:xfrm>
          <a:prstGeom prst="rect">
            <a:avLst/>
          </a:prstGeom>
          <a:ln w="12700">
            <a:miter lim="400000"/>
          </a:ln>
        </p:spPr>
      </p:pic>
      <p:pic>
        <p:nvPicPr>
          <p:cNvPr id="390"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391" name="19-21"/>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19-21</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393" name="Independent Study:"/>
          <p:cNvSpPr txBox="1"/>
          <p:nvPr>
            <p:ph type="title"/>
          </p:nvPr>
        </p:nvSpPr>
        <p:spPr>
          <a:xfrm>
            <a:off x="945835" y="588069"/>
            <a:ext cx="9779001" cy="1422000"/>
          </a:xfrm>
          <a:prstGeom prst="rect">
            <a:avLst/>
          </a:prstGeom>
        </p:spPr>
        <p:txBody>
          <a:bodyPr/>
          <a:lstStyle/>
          <a:p>
            <a:pPr/>
            <a:r>
              <a:t>Independent Study:</a:t>
            </a:r>
          </a:p>
        </p:txBody>
      </p:sp>
      <p:sp>
        <p:nvSpPr>
          <p:cNvPr id="394" name="Visit wtfhappenedin1971.com…"/>
          <p:cNvSpPr txBox="1"/>
          <p:nvPr>
            <p:ph type="body" sz="quarter" idx="1"/>
          </p:nvPr>
        </p:nvSpPr>
        <p:spPr>
          <a:xfrm>
            <a:off x="945835" y="6616716"/>
            <a:ext cx="9779001" cy="2062041"/>
          </a:xfrm>
          <a:prstGeom prst="rect">
            <a:avLst/>
          </a:prstGeom>
        </p:spPr>
        <p:txBody>
          <a:bodyPr/>
          <a:lstStyle/>
          <a:p>
            <a:pPr marL="804730" indent="-804730" defTabSz="652145">
              <a:buSzPct val="100000"/>
              <a:buAutoNum type="arabicPeriod" startAt="1"/>
              <a:defRPr b="0" sz="4345"/>
            </a:pPr>
            <a:r>
              <a:t>Visit </a:t>
            </a:r>
            <a:r>
              <a:rPr u="sng">
                <a:hlinkClick r:id="rId2" invalidUrl="" action="" tgtFrame="" tooltip="" history="1" highlightClick="0" endSnd="0"/>
              </a:rPr>
              <a:t>wtfhappenedin1971.com</a:t>
            </a:r>
            <a:r>
              <a:t> </a:t>
            </a:r>
          </a:p>
          <a:p>
            <a:pPr marL="804730" indent="-804730" defTabSz="652145">
              <a:buSzPct val="100000"/>
              <a:buAutoNum type="arabicPeriod" startAt="1"/>
              <a:defRPr b="0" sz="4345"/>
            </a:pPr>
            <a:r>
              <a:t>Write down three observations or questions you have.</a:t>
            </a:r>
          </a:p>
        </p:txBody>
      </p:sp>
      <p:sp>
        <p:nvSpPr>
          <p:cNvPr id="395" name="Stretch and Challenge:"/>
          <p:cNvSpPr txBox="1"/>
          <p:nvPr/>
        </p:nvSpPr>
        <p:spPr>
          <a:xfrm>
            <a:off x="786227" y="5022434"/>
            <a:ext cx="11306426" cy="13251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2292038">
              <a:lnSpc>
                <a:spcPct val="80000"/>
              </a:lnSpc>
              <a:spcBef>
                <a:spcPts val="0"/>
              </a:spcBef>
              <a:defRPr b="1" spc="-159" sz="7990"/>
            </a:lvl1pPr>
          </a:lstStyle>
          <a:p>
            <a:pPr/>
            <a:r>
              <a:t>Stretch and Challenge:</a:t>
            </a:r>
          </a:p>
        </p:txBody>
      </p:sp>
      <p:sp>
        <p:nvSpPr>
          <p:cNvPr id="396" name="Read Chapter Two of the Student Workbook.…"/>
          <p:cNvSpPr txBox="1"/>
          <p:nvPr/>
        </p:nvSpPr>
        <p:spPr>
          <a:xfrm>
            <a:off x="945835" y="2062924"/>
            <a:ext cx="11628007" cy="28045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825103" indent="-825103" defTabSz="668655">
              <a:lnSpc>
                <a:spcPct val="100000"/>
              </a:lnSpc>
              <a:spcBef>
                <a:spcPts val="0"/>
              </a:spcBef>
              <a:buSzPct val="100000"/>
              <a:buAutoNum type="arabicPeriod" startAt="1"/>
              <a:defRPr sz="4455"/>
            </a:pPr>
            <a:r>
              <a:t>Read Chapter Two of the Student Workbook.</a:t>
            </a:r>
          </a:p>
          <a:p>
            <a:pPr marL="825103" indent="-825103" defTabSz="668655">
              <a:lnSpc>
                <a:spcPct val="100000"/>
              </a:lnSpc>
              <a:spcBef>
                <a:spcPts val="0"/>
              </a:spcBef>
              <a:buSzPct val="100000"/>
              <a:buAutoNum type="arabicPeriod" startAt="1"/>
              <a:defRPr sz="4455"/>
            </a:pPr>
            <a:r>
              <a:t>Read Chapter Three of Magic Internet Money.</a:t>
            </a:r>
          </a:p>
        </p:txBody>
      </p:sp>
      <p:pic>
        <p:nvPicPr>
          <p:cNvPr id="397" name="Screenshot 2024-01-02 at 13.29.37.png" descr="Screenshot 2024-01-02 at 13.29.37.png"/>
          <p:cNvPicPr>
            <a:picLocks noChangeAspect="1"/>
          </p:cNvPicPr>
          <p:nvPr/>
        </p:nvPicPr>
        <p:blipFill>
          <a:blip r:embed="rId3">
            <a:extLst/>
          </a:blip>
          <a:stretch>
            <a:fillRect/>
          </a:stretch>
        </p:blipFill>
        <p:spPr>
          <a:xfrm>
            <a:off x="13560925" y="660451"/>
            <a:ext cx="9596840" cy="1239509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399" name="Class Two"/>
          <p:cNvSpPr txBox="1"/>
          <p:nvPr>
            <p:ph type="body" idx="21"/>
          </p:nvPr>
        </p:nvSpPr>
        <p:spPr>
          <a:xfrm>
            <a:off x="761486" y="12048371"/>
            <a:ext cx="3117705" cy="705107"/>
          </a:xfrm>
          <a:prstGeom prst="rect">
            <a:avLst/>
          </a:prstGeom>
          <a:extLst>
            <a:ext uri="{C572A759-6A51-4108-AA02-DFA0A04FC94B}">
              <ma14:wrappingTextBoxFlag xmlns:ma14="http://schemas.microsoft.com/office/mac/drawingml/2011/main" val="1"/>
            </a:ext>
          </a:extLst>
        </p:spPr>
        <p:txBody>
          <a:bodyPr/>
          <a:lstStyle/>
          <a:p>
            <a:pPr/>
            <a:r>
              <a:t>Class Two</a:t>
            </a:r>
          </a:p>
        </p:txBody>
      </p:sp>
      <p:sp>
        <p:nvSpPr>
          <p:cNvPr id="400" name="From Barter to Bitcoin"/>
          <p:cNvSpPr txBox="1"/>
          <p:nvPr>
            <p:ph type="ctrTitle"/>
          </p:nvPr>
        </p:nvSpPr>
        <p:spPr>
          <a:xfrm>
            <a:off x="735224" y="-2263403"/>
            <a:ext cx="21971004" cy="4648201"/>
          </a:xfrm>
          <a:prstGeom prst="rect">
            <a:avLst/>
          </a:prstGeom>
        </p:spPr>
        <p:txBody>
          <a:bodyPr/>
          <a:lstStyle/>
          <a:p>
            <a:pPr/>
            <a:r>
              <a:t>From Barter to Bitcoin</a:t>
            </a:r>
          </a:p>
        </p:txBody>
      </p:sp>
      <p:sp>
        <p:nvSpPr>
          <p:cNvPr id="401" name="A journey through time"/>
          <p:cNvSpPr txBox="1"/>
          <p:nvPr>
            <p:ph type="subTitle" sz="quarter" idx="1"/>
          </p:nvPr>
        </p:nvSpPr>
        <p:spPr>
          <a:xfrm>
            <a:off x="735226" y="2384797"/>
            <a:ext cx="21971001" cy="1905001"/>
          </a:xfrm>
          <a:prstGeom prst="rect">
            <a:avLst/>
          </a:prstGeom>
        </p:spPr>
        <p:txBody>
          <a:bodyPr/>
          <a:lstStyle/>
          <a:p>
            <a:pPr/>
            <a:r>
              <a:t>A journey through time</a:t>
            </a:r>
          </a:p>
        </p:txBody>
      </p:sp>
      <p:pic>
        <p:nvPicPr>
          <p:cNvPr id="402" name="Logo MPB Assets.pdf" descr="Logo MPB Assets.pdf"/>
          <p:cNvPicPr>
            <a:picLocks noChangeAspect="1"/>
          </p:cNvPicPr>
          <p:nvPr/>
        </p:nvPicPr>
        <p:blipFill>
          <a:blip r:embed="rId2">
            <a:extLst/>
          </a:blip>
          <a:stretch>
            <a:fillRect/>
          </a:stretch>
        </p:blipFill>
        <p:spPr>
          <a:xfrm>
            <a:off x="17908477" y="464546"/>
            <a:ext cx="5722050" cy="3057097"/>
          </a:xfrm>
          <a:prstGeom prst="rect">
            <a:avLst/>
          </a:prstGeom>
          <a:ln w="12700">
            <a:miter lim="400000"/>
          </a:ln>
        </p:spPr>
      </p:pic>
      <p:pic>
        <p:nvPicPr>
          <p:cNvPr id="403"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404" name="26-37"/>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26-37</a:t>
            </a:r>
          </a:p>
        </p:txBody>
      </p:sp>
      <p:sp>
        <p:nvSpPr>
          <p:cNvPr id="405" name="Recap Questions:…"/>
          <p:cNvSpPr txBox="1"/>
          <p:nvPr/>
        </p:nvSpPr>
        <p:spPr>
          <a:xfrm>
            <a:off x="705475" y="4426031"/>
            <a:ext cx="18142755" cy="6372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u="sng"/>
            </a:pPr>
            <a:r>
              <a:t>Recap Questions:</a:t>
            </a:r>
          </a:p>
          <a:p>
            <a:pPr marL="889000" indent="-889000">
              <a:buSzPct val="100000"/>
              <a:buAutoNum type="arabicPeriod" startAt="1"/>
            </a:pPr>
            <a:r>
              <a:t>What is the difference between Hard Money and Easy Money?</a:t>
            </a:r>
          </a:p>
          <a:p>
            <a:pPr marL="889000" indent="-889000">
              <a:buSzPct val="100000"/>
              <a:buAutoNum type="arabicPeriod" startAt="1"/>
            </a:pPr>
            <a:r>
              <a:t>Give two examples of primitive money.</a:t>
            </a:r>
          </a:p>
          <a:p>
            <a:pPr marL="889000" indent="-889000">
              <a:buSzPct val="100000"/>
              <a:buAutoNum type="arabicPeriod" startAt="1"/>
            </a:pPr>
            <a:r>
              <a:t>Explain why Rai Stones were an excellent form of money for centuries.</a:t>
            </a:r>
          </a:p>
          <a:p>
            <a:pPr marL="889000" indent="-889000">
              <a:buSzPct val="100000"/>
              <a:buAutoNum type="arabicPeriod" startAt="1"/>
            </a:pPr>
            <a:r>
              <a:t>List five critical features of money!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181" name="Think, Pair, Share: Why Bitcoi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51205">
              <a:defRPr sz="5005"/>
            </a:lvl1pPr>
          </a:lstStyle>
          <a:p>
            <a:pPr/>
            <a:r>
              <a:t>Think, Pair, Share: Why Bitcoin?</a:t>
            </a:r>
          </a:p>
        </p:txBody>
      </p:sp>
      <p:sp>
        <p:nvSpPr>
          <p:cNvPr id="182" name="Why are you interested to learn about Bitcoin?…"/>
          <p:cNvSpPr txBox="1"/>
          <p:nvPr>
            <p:ph type="body" sz="half" idx="1"/>
          </p:nvPr>
        </p:nvSpPr>
        <p:spPr>
          <a:xfrm>
            <a:off x="1206500" y="3965741"/>
            <a:ext cx="9779000" cy="8256630"/>
          </a:xfrm>
          <a:prstGeom prst="rect">
            <a:avLst/>
          </a:prstGeom>
        </p:spPr>
        <p:txBody>
          <a:bodyPr/>
          <a:lstStyle/>
          <a:p>
            <a:pPr marL="487680" indent="-487680" defTabSz="1950671">
              <a:spcBef>
                <a:spcPts val="3600"/>
              </a:spcBef>
              <a:defRPr sz="3840"/>
            </a:pPr>
            <a:r>
              <a:t>Why are you interested to learn about Bitcoin?</a:t>
            </a:r>
          </a:p>
          <a:p>
            <a:pPr marL="487680" indent="-487680" defTabSz="1950671">
              <a:spcBef>
                <a:spcPts val="3600"/>
              </a:spcBef>
              <a:defRPr sz="3840"/>
            </a:pPr>
            <a:r>
              <a:t>Why will Bitcoin be useful to you?</a:t>
            </a:r>
          </a:p>
          <a:p>
            <a:pPr marL="487680" indent="-487680" defTabSz="1950671">
              <a:spcBef>
                <a:spcPts val="3600"/>
              </a:spcBef>
              <a:defRPr sz="3840"/>
            </a:pPr>
            <a:r>
              <a:t>Why do you think Bitcoin is useful to people in other parts of the world?</a:t>
            </a:r>
          </a:p>
          <a:p>
            <a:pPr marL="487680" indent="-487680" defTabSz="1950671">
              <a:spcBef>
                <a:spcPts val="3600"/>
              </a:spcBef>
              <a:defRPr sz="3840"/>
            </a:pPr>
            <a:r>
              <a:t>What do you hope to gain from learning about Bitcoin?</a:t>
            </a:r>
          </a:p>
          <a:p>
            <a:pPr marL="487680" indent="-487680" defTabSz="1950671">
              <a:spcBef>
                <a:spcPts val="3600"/>
              </a:spcBef>
              <a:defRPr sz="3840"/>
            </a:pPr>
            <a:r>
              <a:t>Why is money important for a functioning society?</a:t>
            </a:r>
          </a:p>
          <a:p>
            <a:pPr marL="487680" indent="-487680" defTabSz="1950671">
              <a:spcBef>
                <a:spcPts val="3600"/>
              </a:spcBef>
              <a:defRPr sz="3840"/>
            </a:pPr>
            <a:r>
              <a:t>Are you aware of any problems with the current monetary system?</a:t>
            </a:r>
          </a:p>
        </p:txBody>
      </p:sp>
      <p:sp>
        <p:nvSpPr>
          <p:cNvPr id="183" name="Class Activity"/>
          <p:cNvSpPr txBox="1"/>
          <p:nvPr>
            <p:ph type="title"/>
          </p:nvPr>
        </p:nvSpPr>
        <p:spPr>
          <a:prstGeom prst="rect">
            <a:avLst/>
          </a:prstGeom>
        </p:spPr>
        <p:txBody>
          <a:bodyPr/>
          <a:lstStyle/>
          <a:p>
            <a:pPr/>
            <a:r>
              <a:t>Class Activity</a:t>
            </a:r>
          </a:p>
        </p:txBody>
      </p:sp>
      <p:pic>
        <p:nvPicPr>
          <p:cNvPr id="184" name="pasted-movie.png" descr="pasted-movie.png"/>
          <p:cNvPicPr>
            <a:picLocks noChangeAspect="1"/>
          </p:cNvPicPr>
          <p:nvPr/>
        </p:nvPicPr>
        <p:blipFill>
          <a:blip r:embed="rId2">
            <a:extLst/>
          </a:blip>
          <a:srcRect l="11645" t="0" r="15567" b="0"/>
          <a:stretch>
            <a:fillRect/>
          </a:stretch>
        </p:blipFill>
        <p:spPr>
          <a:xfrm>
            <a:off x="12270999" y="2476678"/>
            <a:ext cx="11140607" cy="10197493"/>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07" name="Screenshot 2024-01-02 at 14.05.08.png" descr="Screenshot 2024-01-02 at 14.05.08.png"/>
          <p:cNvPicPr>
            <a:picLocks noChangeAspect="1"/>
          </p:cNvPicPr>
          <p:nvPr/>
        </p:nvPicPr>
        <p:blipFill>
          <a:blip r:embed="rId2">
            <a:extLst/>
          </a:blip>
          <a:stretch>
            <a:fillRect/>
          </a:stretch>
        </p:blipFill>
        <p:spPr>
          <a:xfrm>
            <a:off x="6472306" y="260179"/>
            <a:ext cx="11439388" cy="13195642"/>
          </a:xfrm>
          <a:prstGeom prst="rect">
            <a:avLst/>
          </a:prstGeom>
          <a:ln w="12700">
            <a:miter lim="400000"/>
          </a:ln>
        </p:spPr>
      </p:pic>
      <p:sp>
        <p:nvSpPr>
          <p:cNvPr id="408" name="Which is the most important  feature of money? Why?"/>
          <p:cNvSpPr txBox="1"/>
          <p:nvPr/>
        </p:nvSpPr>
        <p:spPr>
          <a:xfrm>
            <a:off x="18535614" y="11174396"/>
            <a:ext cx="5583919"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Which is the most important  feature of money? Why?</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410" name="Barter Econom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Barter Economy.</a:t>
            </a:r>
          </a:p>
        </p:txBody>
      </p:sp>
      <p:sp>
        <p:nvSpPr>
          <p:cNvPr id="411" name="Choose ten items. Put five items in the ‘sell’ column of your card. Put five items in the ‘buy’ column.…"/>
          <p:cNvSpPr txBox="1"/>
          <p:nvPr>
            <p:ph type="body" sz="half" idx="1"/>
          </p:nvPr>
        </p:nvSpPr>
        <p:spPr>
          <a:prstGeom prst="rect">
            <a:avLst/>
          </a:prstGeom>
        </p:spPr>
        <p:txBody>
          <a:bodyPr/>
          <a:lstStyle/>
          <a:p>
            <a:pPr marL="597408" indent="-597408" defTabSz="2389572">
              <a:spcBef>
                <a:spcPts val="4400"/>
              </a:spcBef>
              <a:defRPr sz="4704"/>
            </a:pPr>
            <a:r>
              <a:t>Choose ten items. Put five items in the ‘sell’ column of your card. Put five items in the ‘buy’ column.</a:t>
            </a:r>
          </a:p>
          <a:p>
            <a:pPr marL="597408" indent="-597408" defTabSz="2389572">
              <a:spcBef>
                <a:spcPts val="4400"/>
              </a:spcBef>
              <a:defRPr sz="4704"/>
            </a:pPr>
            <a:r>
              <a:t>Walk around the class to find someone you can exchange with.</a:t>
            </a:r>
          </a:p>
          <a:p>
            <a:pPr marL="597408" indent="-597408" defTabSz="2389572">
              <a:spcBef>
                <a:spcPts val="4400"/>
              </a:spcBef>
              <a:defRPr sz="4704"/>
            </a:pPr>
            <a:r>
              <a:t>You can exchange with as many people as you like.</a:t>
            </a:r>
          </a:p>
          <a:p>
            <a:pPr marL="597408" indent="-597408" defTabSz="2389572">
              <a:spcBef>
                <a:spcPts val="4400"/>
              </a:spcBef>
              <a:defRPr sz="4704"/>
            </a:pPr>
            <a:r>
              <a:t>What is the ‘double coincidence of wants?’</a:t>
            </a:r>
          </a:p>
        </p:txBody>
      </p:sp>
      <p:sp>
        <p:nvSpPr>
          <p:cNvPr id="412" name="Class Activity"/>
          <p:cNvSpPr txBox="1"/>
          <p:nvPr>
            <p:ph type="title"/>
          </p:nvPr>
        </p:nvSpPr>
        <p:spPr>
          <a:prstGeom prst="rect">
            <a:avLst/>
          </a:prstGeom>
        </p:spPr>
        <p:txBody>
          <a:bodyPr/>
          <a:lstStyle/>
          <a:p>
            <a:pPr/>
            <a:r>
              <a:t>Class Activity</a:t>
            </a:r>
          </a:p>
        </p:txBody>
      </p:sp>
      <p:pic>
        <p:nvPicPr>
          <p:cNvPr id="413" name="Barter.jpeg" descr="Barter.jpeg"/>
          <p:cNvPicPr>
            <a:picLocks noChangeAspect="1"/>
          </p:cNvPicPr>
          <p:nvPr/>
        </p:nvPicPr>
        <p:blipFill>
          <a:blip r:embed="rId2">
            <a:extLst/>
          </a:blip>
          <a:srcRect l="25413" t="0" r="22339" b="0"/>
          <a:stretch>
            <a:fillRect/>
          </a:stretch>
        </p:blipFill>
        <p:spPr>
          <a:xfrm>
            <a:off x="12715009" y="1362670"/>
            <a:ext cx="10934153" cy="1099065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415" name="Introducing mone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Introducing money</a:t>
            </a:r>
          </a:p>
        </p:txBody>
      </p:sp>
      <p:sp>
        <p:nvSpPr>
          <p:cNvPr id="416" name="Your teacher will now introduce an item that you can use as a means of exchange.…"/>
          <p:cNvSpPr txBox="1"/>
          <p:nvPr>
            <p:ph type="body" sz="half" idx="1"/>
          </p:nvPr>
        </p:nvSpPr>
        <p:spPr>
          <a:prstGeom prst="rect">
            <a:avLst/>
          </a:prstGeom>
        </p:spPr>
        <p:txBody>
          <a:bodyPr/>
          <a:lstStyle/>
          <a:p>
            <a:pPr/>
            <a:r>
              <a:t>Your teacher will now introduce an item that you can use as a </a:t>
            </a:r>
            <a:r>
              <a:rPr i="1"/>
              <a:t>means of exchange.</a:t>
            </a:r>
            <a:endParaRPr i="1"/>
          </a:p>
          <a:p>
            <a:pPr/>
            <a:r>
              <a:t>You can use this to sell and buy the items you need from other people in the class.</a:t>
            </a:r>
          </a:p>
          <a:p>
            <a:pPr/>
            <a:r>
              <a:t>What impact does the introduction of money have?</a:t>
            </a:r>
          </a:p>
        </p:txBody>
      </p:sp>
      <p:sp>
        <p:nvSpPr>
          <p:cNvPr id="417" name="Class Activity"/>
          <p:cNvSpPr txBox="1"/>
          <p:nvPr>
            <p:ph type="title"/>
          </p:nvPr>
        </p:nvSpPr>
        <p:spPr>
          <a:prstGeom prst="rect">
            <a:avLst/>
          </a:prstGeom>
        </p:spPr>
        <p:txBody>
          <a:bodyPr/>
          <a:lstStyle/>
          <a:p>
            <a:pPr/>
            <a:r>
              <a:t>Class Activity</a:t>
            </a:r>
          </a:p>
        </p:txBody>
      </p:sp>
      <p:pic>
        <p:nvPicPr>
          <p:cNvPr id="418" name="Barter.jpeg" descr="Barter.jpeg"/>
          <p:cNvPicPr>
            <a:picLocks noChangeAspect="1"/>
          </p:cNvPicPr>
          <p:nvPr/>
        </p:nvPicPr>
        <p:blipFill>
          <a:blip r:embed="rId2">
            <a:extLst/>
          </a:blip>
          <a:srcRect l="25413" t="0" r="22339" b="0"/>
          <a:stretch>
            <a:fillRect/>
          </a:stretch>
        </p:blipFill>
        <p:spPr>
          <a:xfrm>
            <a:off x="12715009" y="1362670"/>
            <a:ext cx="10934153" cy="1099065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420" name="Commodity mone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Commodity money</a:t>
            </a:r>
          </a:p>
        </p:txBody>
      </p:sp>
      <p:sp>
        <p:nvSpPr>
          <p:cNvPr id="421" name="Read about barter and money in the Student Workbook.…"/>
          <p:cNvSpPr txBox="1"/>
          <p:nvPr>
            <p:ph type="body" sz="half" idx="1"/>
          </p:nvPr>
        </p:nvSpPr>
        <p:spPr>
          <a:prstGeom prst="rect">
            <a:avLst/>
          </a:prstGeom>
        </p:spPr>
        <p:txBody>
          <a:bodyPr/>
          <a:lstStyle/>
          <a:p>
            <a:pPr/>
            <a:r>
              <a:t>Read about barter and money in the Student Workbook.</a:t>
            </a:r>
          </a:p>
          <a:p>
            <a:pPr/>
            <a:r>
              <a:t>Discuss and answer the questions on page 27 and 28.</a:t>
            </a:r>
          </a:p>
          <a:p>
            <a:pPr/>
            <a:r>
              <a:t>Discussion: What would happen if we went back to barter today?</a:t>
            </a:r>
          </a:p>
          <a:p>
            <a:pPr/>
            <a:r>
              <a:t>Your teacher will have some more discussion questions for you!</a:t>
            </a:r>
          </a:p>
        </p:txBody>
      </p:sp>
      <p:sp>
        <p:nvSpPr>
          <p:cNvPr id="422" name="Class Discussion"/>
          <p:cNvSpPr txBox="1"/>
          <p:nvPr>
            <p:ph type="title"/>
          </p:nvPr>
        </p:nvSpPr>
        <p:spPr>
          <a:prstGeom prst="rect">
            <a:avLst/>
          </a:prstGeom>
        </p:spPr>
        <p:txBody>
          <a:bodyPr/>
          <a:lstStyle/>
          <a:p>
            <a:pPr/>
            <a:r>
              <a:t>Class Discussion</a:t>
            </a:r>
          </a:p>
        </p:txBody>
      </p:sp>
      <p:pic>
        <p:nvPicPr>
          <p:cNvPr id="423" name="Screenshot 2024-01-02 at 11.02.08.png" descr="Screenshot 2024-01-02 at 11.02.08.png"/>
          <p:cNvPicPr>
            <a:picLocks noChangeAspect="1"/>
          </p:cNvPicPr>
          <p:nvPr/>
        </p:nvPicPr>
        <p:blipFill>
          <a:blip r:embed="rId2">
            <a:extLst/>
          </a:blip>
          <a:stretch>
            <a:fillRect/>
          </a:stretch>
        </p:blipFill>
        <p:spPr>
          <a:xfrm>
            <a:off x="20969940" y="9486841"/>
            <a:ext cx="3192422" cy="4122190"/>
          </a:xfrm>
          <a:prstGeom prst="rect">
            <a:avLst/>
          </a:prstGeom>
          <a:ln w="12700">
            <a:miter lim="400000"/>
          </a:ln>
        </p:spPr>
      </p:pic>
      <p:sp>
        <p:nvSpPr>
          <p:cNvPr id="424" name="26-28"/>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26-28</a:t>
            </a:r>
          </a:p>
        </p:txBody>
      </p:sp>
      <p:pic>
        <p:nvPicPr>
          <p:cNvPr id="425" name="Screenshot 2024-01-02 at 13.46.59.png" descr="Screenshot 2024-01-02 at 13.46.59.png"/>
          <p:cNvPicPr>
            <a:picLocks noChangeAspect="1"/>
          </p:cNvPicPr>
          <p:nvPr/>
        </p:nvPicPr>
        <p:blipFill>
          <a:blip r:embed="rId3">
            <a:extLst/>
          </a:blip>
          <a:stretch>
            <a:fillRect/>
          </a:stretch>
        </p:blipFill>
        <p:spPr>
          <a:xfrm>
            <a:off x="11511024" y="1309114"/>
            <a:ext cx="12627292" cy="597814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27" name="Screenshot 2024-01-02 at 11.57.19.png" descr="Screenshot 2024-01-02 at 11.57.19.png"/>
          <p:cNvPicPr>
            <a:picLocks noChangeAspect="1"/>
          </p:cNvPicPr>
          <p:nvPr/>
        </p:nvPicPr>
        <p:blipFill>
          <a:blip r:embed="rId2">
            <a:extLst/>
          </a:blip>
          <a:stretch>
            <a:fillRect/>
          </a:stretch>
        </p:blipFill>
        <p:spPr>
          <a:xfrm>
            <a:off x="138465" y="328541"/>
            <a:ext cx="24107070" cy="13058918"/>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29" name="Screenshot 2024-01-02 at 13.21.06.png" descr="Screenshot 2024-01-02 at 13.21.06.png"/>
          <p:cNvPicPr>
            <a:picLocks noChangeAspect="1"/>
          </p:cNvPicPr>
          <p:nvPr/>
        </p:nvPicPr>
        <p:blipFill>
          <a:blip r:embed="rId2">
            <a:extLst/>
          </a:blip>
          <a:stretch>
            <a:fillRect/>
          </a:stretch>
        </p:blipFill>
        <p:spPr>
          <a:xfrm>
            <a:off x="51517" y="65976"/>
            <a:ext cx="24280966" cy="1358404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31" name="Screenshot 2024-01-02 at 14.10.22.png" descr="Screenshot 2024-01-02 at 14.10.22.png"/>
          <p:cNvPicPr>
            <a:picLocks noChangeAspect="1"/>
          </p:cNvPicPr>
          <p:nvPr/>
        </p:nvPicPr>
        <p:blipFill>
          <a:blip r:embed="rId2">
            <a:extLst/>
          </a:blip>
          <a:stretch>
            <a:fillRect/>
          </a:stretch>
        </p:blipFill>
        <p:spPr>
          <a:xfrm>
            <a:off x="144105" y="1122872"/>
            <a:ext cx="24095790" cy="1147025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graphicFrame>
        <p:nvGraphicFramePr>
          <p:cNvPr id="433" name="Table 1"/>
          <p:cNvGraphicFramePr/>
          <p:nvPr/>
        </p:nvGraphicFramePr>
        <p:xfrm>
          <a:off x="2572209" y="2979298"/>
          <a:ext cx="6788402" cy="838704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775700"/>
              </a:tblGrid>
              <a:tr h="1674867">
                <a:tc>
                  <a:txBody>
                    <a:bodyPr/>
                    <a:lstStyle/>
                    <a:p>
                      <a:pPr defTabSz="457200">
                        <a:spcBef>
                          <a:spcPts val="1200"/>
                        </a:spcBef>
                      </a:pPr>
                      <a:r>
                        <a:rPr baseline="-4666" sz="4800">
                          <a:solidFill>
                            <a:srgbClr val="3D3D3D"/>
                          </a:solidFill>
                          <a:latin typeface="DIN Condensed Bold"/>
                          <a:ea typeface="DIN Condensed Bold"/>
                          <a:cs typeface="DIN Condensed Bold"/>
                          <a:sym typeface="DIN Condensed Bold"/>
                        </a:rPr>
                        <a:t>Advantages</a:t>
                      </a:r>
                    </a:p>
                  </a:txBody>
                  <a:tcPr marL="12700" marR="12700" marT="12700" marB="12700" anchor="ctr" anchorCtr="0" horzOverflow="overflow">
                    <a:solidFill>
                      <a:srgbClr val="2389C0"/>
                    </a:solidFill>
                  </a:tcPr>
                </a:tc>
              </a:tr>
              <a:tr h="1674867">
                <a:tc>
                  <a:txBody>
                    <a:bodyPr/>
                    <a:lstStyle/>
                    <a:p>
                      <a:pPr defTabSz="457200">
                        <a:spcBef>
                          <a:spcPts val="1200"/>
                        </a:spcBef>
                      </a:pPr>
                      <a:r>
                        <a:rPr baseline="-4666" sz="4800">
                          <a:solidFill>
                            <a:srgbClr val="FFFFFF"/>
                          </a:solidFill>
                          <a:latin typeface="DIN Condensed Bold"/>
                          <a:ea typeface="DIN Condensed Bold"/>
                          <a:cs typeface="DIN Condensed Bold"/>
                          <a:sym typeface="DIN Condensed Bold"/>
                        </a:rPr>
                        <a:t>Indestructible</a:t>
                      </a:r>
                    </a:p>
                  </a:txBody>
                  <a:tcPr marL="12700" marR="12700" marT="12700" marB="12700" anchor="ctr" anchorCtr="0" horzOverflow="overflow">
                    <a:solidFill>
                      <a:srgbClr val="34A5DA"/>
                    </a:solidFill>
                  </a:tcPr>
                </a:tc>
              </a:tr>
              <a:tr h="1674867">
                <a:tc>
                  <a:txBody>
                    <a:bodyPr/>
                    <a:lstStyle/>
                    <a:p>
                      <a:pPr defTabSz="457200">
                        <a:spcBef>
                          <a:spcPts val="1200"/>
                        </a:spcBef>
                      </a:pPr>
                      <a:r>
                        <a:rPr baseline="-4666" sz="4800">
                          <a:solidFill>
                            <a:srgbClr val="FFFFFF"/>
                          </a:solidFill>
                          <a:latin typeface="DIN Condensed Bold"/>
                          <a:ea typeface="DIN Condensed Bold"/>
                          <a:cs typeface="DIN Condensed Bold"/>
                          <a:sym typeface="DIN Condensed Bold"/>
                        </a:rPr>
                        <a:t>Divisible</a:t>
                      </a:r>
                    </a:p>
                  </a:txBody>
                  <a:tcPr marL="12700" marR="12700" marT="12700" marB="12700" anchor="ctr" anchorCtr="0" horzOverflow="overflow">
                    <a:solidFill>
                      <a:srgbClr val="34A5DA"/>
                    </a:solidFill>
                  </a:tcPr>
                </a:tc>
              </a:tr>
              <a:tr h="1674867">
                <a:tc>
                  <a:txBody>
                    <a:bodyPr/>
                    <a:lstStyle/>
                    <a:p>
                      <a:pPr defTabSz="457200">
                        <a:spcBef>
                          <a:spcPts val="1200"/>
                        </a:spcBef>
                      </a:pPr>
                      <a:r>
                        <a:rPr baseline="-4666" sz="4800">
                          <a:solidFill>
                            <a:srgbClr val="FFFFFF"/>
                          </a:solidFill>
                          <a:latin typeface="DIN Condensed Bold"/>
                          <a:ea typeface="DIN Condensed Bold"/>
                          <a:cs typeface="DIN Condensed Bold"/>
                          <a:sym typeface="DIN Condensed Bold"/>
                        </a:rPr>
                        <a:t>High demand</a:t>
                      </a:r>
                    </a:p>
                  </a:txBody>
                  <a:tcPr marL="12700" marR="12700" marT="12700" marB="12700" anchor="ctr" anchorCtr="0" horzOverflow="overflow">
                    <a:solidFill>
                      <a:srgbClr val="34A5DA"/>
                    </a:solidFill>
                  </a:tcPr>
                </a:tc>
              </a:tr>
              <a:tr h="1674867">
                <a:tc>
                  <a:txBody>
                    <a:bodyPr/>
                    <a:lstStyle/>
                    <a:p>
                      <a:pPr defTabSz="457200">
                        <a:spcBef>
                          <a:spcPts val="1200"/>
                        </a:spcBef>
                      </a:pPr>
                      <a:r>
                        <a:rPr baseline="-4666" sz="4800">
                          <a:solidFill>
                            <a:srgbClr val="FFFFFF"/>
                          </a:solidFill>
                          <a:latin typeface="DIN Condensed Bold"/>
                          <a:ea typeface="DIN Condensed Bold"/>
                          <a:cs typeface="DIN Condensed Bold"/>
                          <a:sym typeface="DIN Condensed Bold"/>
                        </a:rPr>
                        <a:t>High S2F</a:t>
                      </a:r>
                    </a:p>
                  </a:txBody>
                  <a:tcPr marL="12700" marR="12700" marT="12700" marB="12700" anchor="ctr" anchorCtr="0" horzOverflow="overflow">
                    <a:solidFill>
                      <a:srgbClr val="34A5DA"/>
                    </a:solidFill>
                  </a:tcPr>
                </a:tc>
              </a:tr>
            </a:tbl>
          </a:graphicData>
        </a:graphic>
      </p:graphicFrame>
      <p:sp>
        <p:nvSpPr>
          <p:cNvPr id="434" name="Text"/>
          <p:cNvSpPr txBox="1"/>
          <p:nvPr/>
        </p:nvSpPr>
        <p:spPr>
          <a:xfrm>
            <a:off x="2572209" y="2750698"/>
            <a:ext cx="1524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graphicFrame>
        <p:nvGraphicFramePr>
          <p:cNvPr id="435" name="Table 1-1"/>
          <p:cNvGraphicFramePr/>
          <p:nvPr/>
        </p:nvGraphicFramePr>
        <p:xfrm>
          <a:off x="15642155" y="2972948"/>
          <a:ext cx="6561110" cy="839974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548409"/>
              </a:tblGrid>
              <a:tr h="1677408">
                <a:tc>
                  <a:txBody>
                    <a:bodyPr/>
                    <a:lstStyle/>
                    <a:p>
                      <a:pPr defTabSz="457200">
                        <a:spcBef>
                          <a:spcPts val="1200"/>
                        </a:spcBef>
                      </a:pPr>
                      <a:r>
                        <a:rPr baseline="-4666" sz="4800">
                          <a:solidFill>
                            <a:srgbClr val="3D3D3D"/>
                          </a:solidFill>
                          <a:latin typeface="DIN Condensed Bold"/>
                          <a:ea typeface="DIN Condensed Bold"/>
                          <a:cs typeface="DIN Condensed Bold"/>
                          <a:sym typeface="DIN Condensed Bold"/>
                        </a:rPr>
                        <a:t>Disadvantages</a:t>
                      </a:r>
                    </a:p>
                  </a:txBody>
                  <a:tcPr marL="12700" marR="12700" marT="12700" marB="12700" anchor="ctr" anchorCtr="0" horzOverflow="overflow">
                    <a:solidFill>
                      <a:srgbClr val="E42832"/>
                    </a:solidFill>
                  </a:tcPr>
                </a:tc>
              </a:tr>
              <a:tr h="1677408">
                <a:tc>
                  <a:txBody>
                    <a:bodyPr/>
                    <a:lstStyle/>
                    <a:p>
                      <a:pPr defTabSz="457200">
                        <a:spcBef>
                          <a:spcPts val="1200"/>
                        </a:spcBef>
                      </a:pPr>
                      <a:r>
                        <a:rPr baseline="-4666" sz="4800">
                          <a:solidFill>
                            <a:srgbClr val="FFFFFF"/>
                          </a:solidFill>
                          <a:latin typeface="DIN Condensed Bold"/>
                          <a:ea typeface="DIN Condensed Bold"/>
                          <a:cs typeface="DIN Condensed Bold"/>
                          <a:sym typeface="DIN Condensed Bold"/>
                        </a:rPr>
                        <a:t>Counterfieters</a:t>
                      </a:r>
                    </a:p>
                  </a:txBody>
                  <a:tcPr marL="12700" marR="12700" marT="12700" marB="12700" anchor="ctr" anchorCtr="0" horzOverflow="overflow">
                    <a:solidFill>
                      <a:srgbClr val="EF4E47"/>
                    </a:solidFill>
                  </a:tcPr>
                </a:tc>
              </a:tr>
              <a:tr h="1677408">
                <a:tc>
                  <a:txBody>
                    <a:bodyPr/>
                    <a:lstStyle/>
                    <a:p>
                      <a:pPr defTabSz="457200">
                        <a:spcBef>
                          <a:spcPts val="1200"/>
                        </a:spcBef>
                      </a:pPr>
                      <a:r>
                        <a:rPr baseline="-4666" sz="4800">
                          <a:solidFill>
                            <a:srgbClr val="FFFFFF"/>
                          </a:solidFill>
                          <a:latin typeface="DIN Condensed Bold"/>
                          <a:ea typeface="DIN Condensed Bold"/>
                          <a:cs typeface="DIN Condensed Bold"/>
                          <a:sym typeface="DIN Condensed Bold"/>
                        </a:rPr>
                        <a:t>Paper gold</a:t>
                      </a:r>
                    </a:p>
                  </a:txBody>
                  <a:tcPr marL="12700" marR="12700" marT="12700" marB="12700" anchor="ctr" anchorCtr="0" horzOverflow="overflow">
                    <a:solidFill>
                      <a:srgbClr val="EF4E47"/>
                    </a:solidFill>
                  </a:tcPr>
                </a:tc>
              </a:tr>
              <a:tr h="1677408">
                <a:tc>
                  <a:txBody>
                    <a:bodyPr/>
                    <a:lstStyle/>
                    <a:p>
                      <a:pPr defTabSz="457200">
                        <a:spcBef>
                          <a:spcPts val="1200"/>
                        </a:spcBef>
                      </a:pPr>
                      <a:r>
                        <a:rPr baseline="-4666" sz="4800">
                          <a:solidFill>
                            <a:srgbClr val="FFFFFF"/>
                          </a:solidFill>
                          <a:latin typeface="DIN Condensed Bold"/>
                          <a:ea typeface="DIN Condensed Bold"/>
                          <a:cs typeface="DIN Condensed Bold"/>
                          <a:sym typeface="DIN Condensed Bold"/>
                        </a:rPr>
                        <a:t>Centralisation</a:t>
                      </a:r>
                    </a:p>
                  </a:txBody>
                  <a:tcPr marL="12700" marR="12700" marT="12700" marB="12700" anchor="ctr" anchorCtr="0" horzOverflow="overflow">
                    <a:solidFill>
                      <a:srgbClr val="EF4E47"/>
                    </a:solidFill>
                  </a:tcPr>
                </a:tc>
              </a:tr>
              <a:tr h="1677408">
                <a:tc>
                  <a:txBody>
                    <a:bodyPr/>
                    <a:lstStyle/>
                    <a:p>
                      <a:pPr defTabSz="457200">
                        <a:spcBef>
                          <a:spcPts val="1200"/>
                        </a:spcBef>
                      </a:pPr>
                      <a:r>
                        <a:rPr baseline="-4666" sz="4800">
                          <a:solidFill>
                            <a:srgbClr val="FFFFFF"/>
                          </a:solidFill>
                          <a:latin typeface="DIN Condensed Bold"/>
                          <a:ea typeface="DIN Condensed Bold"/>
                          <a:cs typeface="DIN Condensed Bold"/>
                          <a:sym typeface="DIN Condensed Bold"/>
                        </a:rPr>
                        <a:t>Multiple Claims</a:t>
                      </a:r>
                    </a:p>
                  </a:txBody>
                  <a:tcPr marL="12700" marR="12700" marT="12700" marB="12700" anchor="ctr" anchorCtr="0" horzOverflow="overflow">
                    <a:solidFill>
                      <a:srgbClr val="EF4E47"/>
                    </a:solidFill>
                  </a:tcPr>
                </a:tc>
              </a:tr>
            </a:tbl>
          </a:graphicData>
        </a:graphic>
      </p:graphicFrame>
      <p:sp>
        <p:nvSpPr>
          <p:cNvPr id="436" name="Text"/>
          <p:cNvSpPr txBox="1"/>
          <p:nvPr/>
        </p:nvSpPr>
        <p:spPr>
          <a:xfrm>
            <a:off x="15642155" y="2550179"/>
            <a:ext cx="1524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pic>
        <p:nvPicPr>
          <p:cNvPr id="437" name="unknown.png" descr="unknown.png"/>
          <p:cNvPicPr>
            <a:picLocks noChangeAspect="1"/>
          </p:cNvPicPr>
          <p:nvPr/>
        </p:nvPicPr>
        <p:blipFill>
          <a:blip r:embed="rId2">
            <a:extLst/>
          </a:blip>
          <a:srcRect l="9166" t="2014" r="9684" b="2701"/>
          <a:stretch>
            <a:fillRect/>
          </a:stretch>
        </p:blipFill>
        <p:spPr>
          <a:xfrm>
            <a:off x="10325960" y="3319764"/>
            <a:ext cx="3732080" cy="7693410"/>
          </a:xfrm>
          <a:custGeom>
            <a:avLst/>
            <a:gdLst/>
            <a:ahLst/>
            <a:cxnLst>
              <a:cxn ang="0">
                <a:pos x="wd2" y="hd2"/>
              </a:cxn>
              <a:cxn ang="5400000">
                <a:pos x="wd2" y="hd2"/>
              </a:cxn>
              <a:cxn ang="10800000">
                <a:pos x="wd2" y="hd2"/>
              </a:cxn>
              <a:cxn ang="16200000">
                <a:pos x="wd2" y="hd2"/>
              </a:cxn>
            </a:cxnLst>
            <a:rect l="0" t="0" r="r" b="b"/>
            <a:pathLst>
              <a:path w="21575" h="21572" fill="norm" stroke="1" extrusionOk="0">
                <a:moveTo>
                  <a:pt x="1237" y="0"/>
                </a:moveTo>
                <a:cubicBezTo>
                  <a:pt x="1190" y="17"/>
                  <a:pt x="1152" y="31"/>
                  <a:pt x="1110" y="47"/>
                </a:cubicBezTo>
                <a:cubicBezTo>
                  <a:pt x="671" y="208"/>
                  <a:pt x="332" y="454"/>
                  <a:pt x="147" y="744"/>
                </a:cubicBezTo>
                <a:cubicBezTo>
                  <a:pt x="9" y="960"/>
                  <a:pt x="0" y="1610"/>
                  <a:pt x="0" y="10615"/>
                </a:cubicBezTo>
                <a:lnTo>
                  <a:pt x="0" y="20256"/>
                </a:lnTo>
                <a:lnTo>
                  <a:pt x="190" y="20546"/>
                </a:lnTo>
                <a:cubicBezTo>
                  <a:pt x="559" y="21110"/>
                  <a:pt x="1439" y="21490"/>
                  <a:pt x="2531" y="21556"/>
                </a:cubicBezTo>
                <a:cubicBezTo>
                  <a:pt x="3262" y="21600"/>
                  <a:pt x="6088" y="21549"/>
                  <a:pt x="6211" y="21489"/>
                </a:cubicBezTo>
                <a:cubicBezTo>
                  <a:pt x="6341" y="21426"/>
                  <a:pt x="7786" y="21417"/>
                  <a:pt x="7865" y="21479"/>
                </a:cubicBezTo>
                <a:cubicBezTo>
                  <a:pt x="7898" y="21505"/>
                  <a:pt x="8747" y="21520"/>
                  <a:pt x="10130" y="21520"/>
                </a:cubicBezTo>
                <a:cubicBezTo>
                  <a:pt x="11513" y="21520"/>
                  <a:pt x="12363" y="21505"/>
                  <a:pt x="12396" y="21479"/>
                </a:cubicBezTo>
                <a:cubicBezTo>
                  <a:pt x="12473" y="21419"/>
                  <a:pt x="14005" y="21426"/>
                  <a:pt x="14131" y="21487"/>
                </a:cubicBezTo>
                <a:cubicBezTo>
                  <a:pt x="14205" y="21523"/>
                  <a:pt x="14948" y="21537"/>
                  <a:pt x="16861" y="21539"/>
                </a:cubicBezTo>
                <a:lnTo>
                  <a:pt x="19491" y="21541"/>
                </a:lnTo>
                <a:lnTo>
                  <a:pt x="19979" y="21424"/>
                </a:lnTo>
                <a:cubicBezTo>
                  <a:pt x="20575" y="21283"/>
                  <a:pt x="21102" y="21004"/>
                  <a:pt x="21289" y="20730"/>
                </a:cubicBezTo>
                <a:cubicBezTo>
                  <a:pt x="21366" y="20618"/>
                  <a:pt x="21463" y="20354"/>
                  <a:pt x="21505" y="20142"/>
                </a:cubicBezTo>
                <a:cubicBezTo>
                  <a:pt x="21596" y="19686"/>
                  <a:pt x="21600" y="3951"/>
                  <a:pt x="21510" y="2094"/>
                </a:cubicBezTo>
                <a:cubicBezTo>
                  <a:pt x="21449" y="836"/>
                  <a:pt x="21443" y="804"/>
                  <a:pt x="21230" y="579"/>
                </a:cubicBezTo>
                <a:cubicBezTo>
                  <a:pt x="20997" y="333"/>
                  <a:pt x="20669" y="139"/>
                  <a:pt x="20275" y="0"/>
                </a:cubicBezTo>
                <a:lnTo>
                  <a:pt x="1237" y="0"/>
                </a:lnTo>
                <a:close/>
              </a:path>
            </a:pathLst>
          </a:custGeom>
          <a:ln w="12700">
            <a:miter lim="400000"/>
          </a:ln>
        </p:spPr>
      </p:pic>
      <p:sp>
        <p:nvSpPr>
          <p:cNvPr id="438" name="Text"/>
          <p:cNvSpPr txBox="1"/>
          <p:nvPr/>
        </p:nvSpPr>
        <p:spPr>
          <a:xfrm>
            <a:off x="10217150" y="3321050"/>
            <a:ext cx="15240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
        <p:nvSpPr>
          <p:cNvPr id="439" name="Class discussion: What are the disadvantages of using gold as money?"/>
          <p:cNvSpPr txBox="1"/>
          <p:nvPr/>
        </p:nvSpPr>
        <p:spPr>
          <a:xfrm>
            <a:off x="2559145" y="1200912"/>
            <a:ext cx="19777972"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Class discussion: What are the </a:t>
            </a:r>
            <a:r>
              <a:rPr b="1"/>
              <a:t>disadvantages</a:t>
            </a:r>
            <a:r>
              <a:t> of using gold as money?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5"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441" name="A crisis of confide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crisis of confidence</a:t>
            </a:r>
          </a:p>
        </p:txBody>
      </p:sp>
      <p:sp>
        <p:nvSpPr>
          <p:cNvPr id="442" name="When banks issue more IOUs than they have gold in their vaults, small shocks can rattle the confidence of investors.…"/>
          <p:cNvSpPr txBox="1"/>
          <p:nvPr>
            <p:ph type="body" sz="half" idx="1"/>
          </p:nvPr>
        </p:nvSpPr>
        <p:spPr>
          <a:prstGeom prst="rect">
            <a:avLst/>
          </a:prstGeom>
        </p:spPr>
        <p:txBody>
          <a:bodyPr/>
          <a:lstStyle/>
          <a:p>
            <a:pPr marL="0" indent="0">
              <a:buSzTx/>
              <a:buNone/>
            </a:pPr>
            <a:r>
              <a:t>When banks issue more IOUs than they have gold in their vaults, small shocks can rattle the confidence of investors.</a:t>
            </a:r>
          </a:p>
          <a:p>
            <a:pPr marL="0" indent="0">
              <a:buSzTx/>
              <a:buNone/>
            </a:pPr>
            <a:r>
              <a:t>Depositors race to withdraw their money.</a:t>
            </a:r>
          </a:p>
          <a:p>
            <a:pPr marL="0" indent="0">
              <a:buSzTx/>
              <a:buNone/>
            </a:pPr>
            <a:r>
              <a:t>The sudden removal of gold exposes that the bank was engaged in </a:t>
            </a:r>
            <a:r>
              <a:rPr b="1" i="1"/>
              <a:t>fractional reserve banking.</a:t>
            </a:r>
          </a:p>
        </p:txBody>
      </p:sp>
      <p:sp>
        <p:nvSpPr>
          <p:cNvPr id="443" name="Run on the bank"/>
          <p:cNvSpPr txBox="1"/>
          <p:nvPr>
            <p:ph type="title"/>
          </p:nvPr>
        </p:nvSpPr>
        <p:spPr>
          <a:prstGeom prst="rect">
            <a:avLst/>
          </a:prstGeom>
        </p:spPr>
        <p:txBody>
          <a:bodyPr/>
          <a:lstStyle/>
          <a:p>
            <a:pPr/>
            <a:r>
              <a:t>Run on the bank</a:t>
            </a:r>
          </a:p>
        </p:txBody>
      </p:sp>
      <p:pic>
        <p:nvPicPr>
          <p:cNvPr id="444" name="Screenshot 2024-01-02 at 14.12.17.png" descr="Screenshot 2024-01-02 at 14.12.17.png"/>
          <p:cNvPicPr>
            <a:picLocks noChangeAspect="1"/>
          </p:cNvPicPr>
          <p:nvPr/>
        </p:nvPicPr>
        <p:blipFill>
          <a:blip r:embed="rId2">
            <a:extLst/>
          </a:blip>
          <a:stretch>
            <a:fillRect/>
          </a:stretch>
        </p:blipFill>
        <p:spPr>
          <a:xfrm>
            <a:off x="12167486" y="2285520"/>
            <a:ext cx="11530601" cy="914496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46" name="Screenshot 2024-01-02 at 14.16.22.png" descr="Screenshot 2024-01-02 at 14.16.22.png"/>
          <p:cNvPicPr>
            <a:picLocks noChangeAspect="1"/>
          </p:cNvPicPr>
          <p:nvPr/>
        </p:nvPicPr>
        <p:blipFill>
          <a:blip r:embed="rId2">
            <a:extLst/>
          </a:blip>
          <a:stretch>
            <a:fillRect/>
          </a:stretch>
        </p:blipFill>
        <p:spPr>
          <a:xfrm>
            <a:off x="418315" y="292103"/>
            <a:ext cx="23547370" cy="1313179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186" name="How to succe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to succeed…</a:t>
            </a:r>
          </a:p>
        </p:txBody>
      </p:sp>
      <p:sp>
        <p:nvSpPr>
          <p:cNvPr id="187" name="Collaborative activities in class.…"/>
          <p:cNvSpPr txBox="1"/>
          <p:nvPr>
            <p:ph type="body" sz="half" idx="1"/>
          </p:nvPr>
        </p:nvSpPr>
        <p:spPr>
          <a:xfrm>
            <a:off x="1206500" y="3965741"/>
            <a:ext cx="9779000" cy="8256630"/>
          </a:xfrm>
          <a:prstGeom prst="rect">
            <a:avLst/>
          </a:prstGeom>
        </p:spPr>
        <p:txBody>
          <a:bodyPr/>
          <a:lstStyle/>
          <a:p>
            <a:pPr marL="579119" indent="-579119" defTabSz="2316421">
              <a:spcBef>
                <a:spcPts val="4200"/>
              </a:spcBef>
              <a:defRPr sz="4560"/>
            </a:pPr>
            <a:r>
              <a:t>Collaborative activities in class.</a:t>
            </a:r>
          </a:p>
          <a:p>
            <a:pPr marL="579119" indent="-579119" defTabSz="2316421">
              <a:spcBef>
                <a:spcPts val="4200"/>
              </a:spcBef>
              <a:defRPr sz="4560"/>
            </a:pPr>
            <a:r>
              <a:t>Use time in class as an opportunity for discussion and questions.</a:t>
            </a:r>
          </a:p>
          <a:p>
            <a:pPr marL="579119" indent="-579119" defTabSz="2316421">
              <a:spcBef>
                <a:spcPts val="4200"/>
              </a:spcBef>
              <a:defRPr sz="4560"/>
            </a:pPr>
            <a:r>
              <a:t>Independent Study tasks set at the end of each lesson. The Student Workbook is yours to keep!</a:t>
            </a:r>
          </a:p>
          <a:p>
            <a:pPr marL="579119" indent="-579119" defTabSz="2316421">
              <a:spcBef>
                <a:spcPts val="4200"/>
              </a:spcBef>
              <a:defRPr sz="4560"/>
            </a:pPr>
            <a:r>
              <a:t>Bitcoin requires </a:t>
            </a:r>
            <a:r>
              <a:rPr b="1"/>
              <a:t>work</a:t>
            </a:r>
            <a:r>
              <a:t> to understand. The more effort you put in, the faster you will understand the key concepts.</a:t>
            </a:r>
          </a:p>
        </p:txBody>
      </p:sp>
      <p:sp>
        <p:nvSpPr>
          <p:cNvPr id="188" name="Diploma Outline"/>
          <p:cNvSpPr txBox="1"/>
          <p:nvPr>
            <p:ph type="title"/>
          </p:nvPr>
        </p:nvSpPr>
        <p:spPr>
          <a:prstGeom prst="rect">
            <a:avLst/>
          </a:prstGeom>
        </p:spPr>
        <p:txBody>
          <a:bodyPr/>
          <a:lstStyle/>
          <a:p>
            <a:pPr/>
            <a:r>
              <a:t>Diploma Outline</a:t>
            </a:r>
          </a:p>
        </p:txBody>
      </p:sp>
      <p:grpSp>
        <p:nvGrpSpPr>
          <p:cNvPr id="191" name="Screenshot 2024-01-07 at 15.54.06.png"/>
          <p:cNvGrpSpPr/>
          <p:nvPr/>
        </p:nvGrpSpPr>
        <p:grpSpPr>
          <a:xfrm>
            <a:off x="11592947" y="3040654"/>
            <a:ext cx="12105703" cy="8650164"/>
            <a:chOff x="0" y="0"/>
            <a:chExt cx="12105702" cy="8650162"/>
          </a:xfrm>
        </p:grpSpPr>
        <p:pic>
          <p:nvPicPr>
            <p:cNvPr id="190" name="Screenshot 2024-01-07 at 15.54.06.png" descr="Screenshot 2024-01-07 at 15.54.06.png"/>
            <p:cNvPicPr>
              <a:picLocks noChangeAspect="1"/>
            </p:cNvPicPr>
            <p:nvPr/>
          </p:nvPicPr>
          <p:blipFill>
            <a:blip r:embed="rId2">
              <a:extLst/>
            </a:blip>
            <a:srcRect l="0" t="0" r="0" b="0"/>
            <a:stretch>
              <a:fillRect/>
            </a:stretch>
          </p:blipFill>
          <p:spPr>
            <a:xfrm>
              <a:off x="215900" y="139700"/>
              <a:ext cx="11673903" cy="8091363"/>
            </a:xfrm>
            <a:prstGeom prst="rect">
              <a:avLst/>
            </a:prstGeom>
            <a:ln>
              <a:noFill/>
            </a:ln>
            <a:effectLst/>
          </p:spPr>
        </p:pic>
        <p:pic>
          <p:nvPicPr>
            <p:cNvPr id="189" name="Screenshot 2024-01-07 at 15.54.06.png" descr="Screenshot 2024-01-07 at 15.54.06.png"/>
            <p:cNvPicPr>
              <a:picLocks noChangeAspect="0"/>
            </p:cNvPicPr>
            <p:nvPr/>
          </p:nvPicPr>
          <p:blipFill>
            <a:blip r:embed="rId3">
              <a:extLst/>
            </a:blip>
            <a:stretch>
              <a:fillRect/>
            </a:stretch>
          </p:blipFill>
          <p:spPr>
            <a:xfrm>
              <a:off x="0" y="0"/>
              <a:ext cx="12105703" cy="8650163"/>
            </a:xfrm>
            <a:prstGeom prst="rect">
              <a:avLst/>
            </a:prstGeom>
            <a:effectLst/>
          </p:spPr>
        </p:pic>
      </p:gr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48" name="Screenshot 2024-01-02 at 14.17.31.png" descr="Screenshot 2024-01-02 at 14.17.31.png"/>
          <p:cNvPicPr>
            <a:picLocks noChangeAspect="1"/>
          </p:cNvPicPr>
          <p:nvPr/>
        </p:nvPicPr>
        <p:blipFill>
          <a:blip r:embed="rId2">
            <a:extLst/>
          </a:blip>
          <a:stretch>
            <a:fillRect/>
          </a:stretch>
        </p:blipFill>
        <p:spPr>
          <a:xfrm>
            <a:off x="155361" y="181935"/>
            <a:ext cx="23907047" cy="1335210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50" name="Screenshot 2024-01-02 at 14.18.24.png" descr="Screenshot 2024-01-02 at 14.18.24.png"/>
          <p:cNvPicPr>
            <a:picLocks noChangeAspect="1"/>
          </p:cNvPicPr>
          <p:nvPr/>
        </p:nvPicPr>
        <p:blipFill>
          <a:blip r:embed="rId2">
            <a:extLst/>
          </a:blip>
          <a:stretch>
            <a:fillRect/>
          </a:stretch>
        </p:blipFill>
        <p:spPr>
          <a:xfrm>
            <a:off x="235256" y="250790"/>
            <a:ext cx="23913489" cy="13119353"/>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52" name="Screenshot 2024-01-02 at 14.19.08.png" descr="Screenshot 2024-01-02 at 14.19.08.png"/>
          <p:cNvPicPr>
            <a:picLocks noChangeAspect="1"/>
          </p:cNvPicPr>
          <p:nvPr/>
        </p:nvPicPr>
        <p:blipFill>
          <a:blip r:embed="rId2">
            <a:extLst/>
          </a:blip>
          <a:stretch>
            <a:fillRect/>
          </a:stretch>
        </p:blipFill>
        <p:spPr>
          <a:xfrm>
            <a:off x="476350" y="376145"/>
            <a:ext cx="23431300" cy="12963710"/>
          </a:xfrm>
          <a:prstGeom prst="rect">
            <a:avLst/>
          </a:prstGeom>
          <a:ln w="12700">
            <a:miter lim="400000"/>
          </a:ln>
        </p:spPr>
      </p:pic>
      <p:pic>
        <p:nvPicPr>
          <p:cNvPr id="453" name="The Nixon Shock" descr="The Nixon Shock"/>
          <p:cNvPicPr>
            <a:picLocks noChangeAspect="0"/>
          </p:cNvPicPr>
          <p:nvPr>
            <a:videoFile xmlns:mc="http://schemas.openxmlformats.org/markup-compatibility/2006" xmlns:aiw="http://developer.apple.com/namespaces/iwork" r:link="rId3" mc:Ignorable="aiw" aiw:title="The Nixon Shock" aiw:author="Alberto Veronese"/>
          </p:nvPr>
        </p:nvPicPr>
        <p:blipFill>
          <a:blip r:embed="rId4">
            <a:extLst/>
          </a:blip>
          <a:stretch>
            <a:fillRect/>
          </a:stretch>
        </p:blipFill>
        <p:spPr>
          <a:xfrm>
            <a:off x="1312569" y="5962535"/>
            <a:ext cx="9682601" cy="5446462"/>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45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453"/>
                </p:tgtEl>
              </p:cMediaNode>
            </p:video>
            <p:seq concurrent="1" prevAc="none" nextAc="seek">
              <p:cTn id="8" evtFilter="cancelBubble" nodeType="interactiveSeq" restart="whenNotActive" fill="hold">
                <p:stCondLst>
                  <p:cond delay="0" evt="onClick">
                    <p:tgtEl>
                      <p:spTgt spid="45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53"/>
                                        </p:tgtEl>
                                      </p:cBhvr>
                                    </p:cmd>
                                  </p:childTnLst>
                                </p:cTn>
                              </p:par>
                            </p:childTnLst>
                          </p:cTn>
                        </p:par>
                      </p:childTnLst>
                    </p:cTn>
                  </p:par>
                </p:childTnLst>
              </p:cTn>
              <p:nextCondLst>
                <p:cond delay="0" evt="onClick">
                  <p:tgtEl>
                    <p:spTgt spid="45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55" name="Screenshot 2024-01-02 at 14.33.21.png" descr="Screenshot 2024-01-02 at 14.33.21.png"/>
          <p:cNvPicPr>
            <a:picLocks noChangeAspect="1"/>
          </p:cNvPicPr>
          <p:nvPr/>
        </p:nvPicPr>
        <p:blipFill>
          <a:blip r:embed="rId2">
            <a:extLst/>
          </a:blip>
          <a:stretch>
            <a:fillRect/>
          </a:stretch>
        </p:blipFill>
        <p:spPr>
          <a:xfrm>
            <a:off x="433385" y="269554"/>
            <a:ext cx="23517230" cy="1317689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457" name="The word fiat, taken from Latin, translates to ‘let it be done’.…"/>
          <p:cNvSpPr txBox="1"/>
          <p:nvPr>
            <p:ph type="body" sz="half" idx="1"/>
          </p:nvPr>
        </p:nvSpPr>
        <p:spPr>
          <a:xfrm>
            <a:off x="1206500" y="3148869"/>
            <a:ext cx="9779000" cy="8256631"/>
          </a:xfrm>
          <a:prstGeom prst="rect">
            <a:avLst/>
          </a:prstGeom>
        </p:spPr>
        <p:txBody>
          <a:bodyPr/>
          <a:lstStyle/>
          <a:p>
            <a:pPr marL="0" indent="0">
              <a:buSzTx/>
              <a:buNone/>
            </a:pPr>
            <a:r>
              <a:t>The word </a:t>
            </a:r>
            <a:r>
              <a:rPr i="1"/>
              <a:t>fiat, </a:t>
            </a:r>
            <a:r>
              <a:t>taken from Latin, translates to ‘let it be done’.</a:t>
            </a:r>
          </a:p>
          <a:p>
            <a:pPr marL="0" indent="0">
              <a:buSzTx/>
              <a:buNone/>
            </a:pPr>
            <a:r>
              <a:t>In the context of money, it refers to an authority issuing currency that is not directly redeemable for any commodity.</a:t>
            </a:r>
          </a:p>
          <a:p>
            <a:pPr marL="0" indent="0">
              <a:buSzTx/>
              <a:buNone/>
            </a:pPr>
            <a:r>
              <a:t>It’s utility is enforced by law which requires that the only fiat money is accepted by the government for tax debts.</a:t>
            </a:r>
          </a:p>
        </p:txBody>
      </p:sp>
      <p:sp>
        <p:nvSpPr>
          <p:cNvPr id="458" name="The Fiat Era"/>
          <p:cNvSpPr txBox="1"/>
          <p:nvPr>
            <p:ph type="title"/>
          </p:nvPr>
        </p:nvSpPr>
        <p:spPr>
          <a:prstGeom prst="rect">
            <a:avLst/>
          </a:prstGeom>
        </p:spPr>
        <p:txBody>
          <a:bodyPr/>
          <a:lstStyle/>
          <a:p>
            <a:pPr/>
            <a:r>
              <a:t>The Fiat Era</a:t>
            </a:r>
          </a:p>
        </p:txBody>
      </p:sp>
      <p:pic>
        <p:nvPicPr>
          <p:cNvPr id="459" name="Screenshot 2024-01-02 at 14.34.46.png" descr="Screenshot 2024-01-02 at 14.34.46.png"/>
          <p:cNvPicPr>
            <a:picLocks noChangeAspect="1"/>
          </p:cNvPicPr>
          <p:nvPr/>
        </p:nvPicPr>
        <p:blipFill>
          <a:blip r:embed="rId2">
            <a:extLst/>
          </a:blip>
          <a:stretch>
            <a:fillRect/>
          </a:stretch>
        </p:blipFill>
        <p:spPr>
          <a:xfrm>
            <a:off x="11710520" y="1218841"/>
            <a:ext cx="11870557" cy="1127831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61" name="Screenshot 2024-01-02 at 15.00.32.png" descr="Screenshot 2024-01-02 at 15.00.32.png"/>
          <p:cNvPicPr>
            <a:picLocks noChangeAspect="1"/>
          </p:cNvPicPr>
          <p:nvPr/>
        </p:nvPicPr>
        <p:blipFill>
          <a:blip r:embed="rId2">
            <a:extLst/>
          </a:blip>
          <a:stretch>
            <a:fillRect/>
          </a:stretch>
        </p:blipFill>
        <p:spPr>
          <a:xfrm>
            <a:off x="414049" y="253826"/>
            <a:ext cx="23555902" cy="1320834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63" name="Bank for International Settlements head Agustin Carstens about CBDC and control" descr="Bank for International Settlements head Agustin Carstens about CBDC and control"/>
          <p:cNvPicPr>
            <a:picLocks noChangeAspect="0"/>
          </p:cNvPicPr>
          <p:nvPr>
            <a:videoFile xmlns:mc="http://schemas.openxmlformats.org/markup-compatibility/2006" xmlns:aiw="http://developer.apple.com/namespaces/iwork" r:link="rId2" mc:Ignorable="aiw" aiw:title="Bank for International Settlements head Agustin Carstens about CBDC and control" aiw:author="Light Overcomes Darkness"/>
          </p:nvPr>
        </p:nvPicPr>
        <p:blipFill>
          <a:blip r:embed="rId3">
            <a:extLst/>
          </a:blip>
          <a:stretch>
            <a:fillRect/>
          </a:stretch>
        </p:blipFill>
        <p:spPr>
          <a:xfrm>
            <a:off x="4064000" y="2286000"/>
            <a:ext cx="16256000" cy="9144000"/>
          </a:xfrm>
          <a:prstGeom prst="rect">
            <a:avLst/>
          </a:prstGeom>
        </p:spPr>
      </p:pic>
      <p:sp>
        <p:nvSpPr>
          <p:cNvPr id="464" name="Absolute control…"/>
          <p:cNvSpPr txBox="1"/>
          <p:nvPr/>
        </p:nvSpPr>
        <p:spPr>
          <a:xfrm>
            <a:off x="9848153" y="579919"/>
            <a:ext cx="518373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Absolute control…</a:t>
            </a:r>
          </a:p>
        </p:txBody>
      </p:sp>
      <p:sp>
        <p:nvSpPr>
          <p:cNvPr id="465" name="…and the ability to enforce that."/>
          <p:cNvSpPr txBox="1"/>
          <p:nvPr/>
        </p:nvSpPr>
        <p:spPr>
          <a:xfrm>
            <a:off x="8012953" y="11954613"/>
            <a:ext cx="885413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…and the ability to enforce that.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46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463"/>
                </p:tgtEl>
              </p:cMediaNode>
            </p:video>
            <p:seq concurrent="1" prevAc="none" nextAc="seek">
              <p:cTn id="8" evtFilter="cancelBubble" nodeType="interactiveSeq" restart="whenNotActive" fill="hold">
                <p:stCondLst>
                  <p:cond delay="0" evt="onClick">
                    <p:tgtEl>
                      <p:spTgt spid="46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63"/>
                                        </p:tgtEl>
                                      </p:cBhvr>
                                    </p:cmd>
                                  </p:childTnLst>
                                </p:cTn>
                              </p:par>
                            </p:childTnLst>
                          </p:cTn>
                        </p:par>
                      </p:childTnLst>
                    </p:cTn>
                  </p:par>
                </p:childTnLst>
              </p:cTn>
              <p:nextCondLst>
                <p:cond delay="0" evt="onClick">
                  <p:tgtEl>
                    <p:spTgt spid="46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67" name="Central Bank Digital Currencies Explained" descr="Central Bank Digital Currencies Explained"/>
          <p:cNvPicPr>
            <a:picLocks noChangeAspect="0"/>
          </p:cNvPicPr>
          <p:nvPr>
            <a:videoFile xmlns:mc="http://schemas.openxmlformats.org/markup-compatibility/2006" xmlns:aiw="http://developer.apple.com/namespaces/iwork" r:link="rId2" mc:Ignorable="aiw" aiw:title="Central Bank Digital Currencies Explained" aiw:author="hmtreasuryuk"/>
          </p:nvPr>
        </p:nvPicPr>
        <p:blipFill>
          <a:blip r:embed="rId3">
            <a:extLst/>
          </a:blip>
          <a:stretch>
            <a:fillRect/>
          </a:stretch>
        </p:blipFill>
        <p:spPr>
          <a:xfrm>
            <a:off x="6156419" y="2331314"/>
            <a:ext cx="12071162" cy="9053372"/>
          </a:xfrm>
          <a:prstGeom prst="rect">
            <a:avLst/>
          </a:prstGeom>
        </p:spPr>
      </p:pic>
      <p:sp>
        <p:nvSpPr>
          <p:cNvPr id="468" name="Discuss: How could CBDCs impact your freedom?"/>
          <p:cNvSpPr txBox="1"/>
          <p:nvPr/>
        </p:nvSpPr>
        <p:spPr>
          <a:xfrm>
            <a:off x="5575286" y="642756"/>
            <a:ext cx="1390040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Discuss: How could CBDCs impact your freedom?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46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467"/>
                </p:tgtEl>
              </p:cMediaNode>
            </p:video>
            <p:seq concurrent="1" prevAc="none" nextAc="seek">
              <p:cTn id="8" evtFilter="cancelBubble" nodeType="interactiveSeq" restart="whenNotActive" fill="hold">
                <p:stCondLst>
                  <p:cond delay="0" evt="onClick">
                    <p:tgtEl>
                      <p:spTgt spid="46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67"/>
                                        </p:tgtEl>
                                      </p:cBhvr>
                                    </p:cmd>
                                  </p:childTnLst>
                                </p:cTn>
                              </p:par>
                            </p:childTnLst>
                          </p:cTn>
                        </p:par>
                      </p:childTnLst>
                    </p:cTn>
                  </p:par>
                </p:childTnLst>
              </p:cTn>
              <p:nextCondLst>
                <p:cond delay="0" evt="onClick">
                  <p:tgtEl>
                    <p:spTgt spid="467"/>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470" name="Independent Study:"/>
          <p:cNvSpPr txBox="1"/>
          <p:nvPr>
            <p:ph type="title"/>
          </p:nvPr>
        </p:nvSpPr>
        <p:spPr>
          <a:xfrm>
            <a:off x="945835" y="588069"/>
            <a:ext cx="9779001" cy="1422000"/>
          </a:xfrm>
          <a:prstGeom prst="rect">
            <a:avLst/>
          </a:prstGeom>
        </p:spPr>
        <p:txBody>
          <a:bodyPr/>
          <a:lstStyle/>
          <a:p>
            <a:pPr/>
            <a:r>
              <a:t>Independent Study:</a:t>
            </a:r>
          </a:p>
        </p:txBody>
      </p:sp>
      <p:sp>
        <p:nvSpPr>
          <p:cNvPr id="471" name="Read When Money Dies, Chapter 5, The Slide to Hyperinflation.…"/>
          <p:cNvSpPr txBox="1"/>
          <p:nvPr>
            <p:ph type="body" sz="quarter" idx="1"/>
          </p:nvPr>
        </p:nvSpPr>
        <p:spPr>
          <a:xfrm>
            <a:off x="945835" y="6616716"/>
            <a:ext cx="11141272" cy="3103749"/>
          </a:xfrm>
          <a:prstGeom prst="rect">
            <a:avLst/>
          </a:prstGeom>
        </p:spPr>
        <p:txBody>
          <a:bodyPr/>
          <a:lstStyle/>
          <a:p>
            <a:pPr marL="916781" indent="-916781" defTabSz="742950">
              <a:buSzPct val="100000"/>
              <a:buAutoNum type="arabicPeriod" startAt="1"/>
              <a:defRPr b="0" sz="4950"/>
            </a:pPr>
            <a:r>
              <a:t>Read When Money Dies, Chapter 5, The Slide to Hyperinflation.</a:t>
            </a:r>
          </a:p>
          <a:p>
            <a:pPr marL="916781" indent="-916781" defTabSz="742950">
              <a:buSzPct val="100000"/>
              <a:buAutoNum type="arabicPeriod" startAt="1"/>
              <a:defRPr b="0" sz="4950"/>
            </a:pPr>
            <a:r>
              <a:t>Read Check Your Financial Privilege, Chapter 1.</a:t>
            </a:r>
          </a:p>
        </p:txBody>
      </p:sp>
      <p:sp>
        <p:nvSpPr>
          <p:cNvPr id="472" name="Stretch and Challenge:"/>
          <p:cNvSpPr txBox="1"/>
          <p:nvPr/>
        </p:nvSpPr>
        <p:spPr>
          <a:xfrm>
            <a:off x="786227" y="5022434"/>
            <a:ext cx="11306426" cy="13251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2292038">
              <a:lnSpc>
                <a:spcPct val="80000"/>
              </a:lnSpc>
              <a:spcBef>
                <a:spcPts val="0"/>
              </a:spcBef>
              <a:defRPr b="1" spc="-159" sz="7990"/>
            </a:lvl1pPr>
          </a:lstStyle>
          <a:p>
            <a:pPr/>
            <a:r>
              <a:t>Stretch and Challenge:</a:t>
            </a:r>
          </a:p>
        </p:txBody>
      </p:sp>
      <p:sp>
        <p:nvSpPr>
          <p:cNvPr id="473" name="Read Chapter Three of the Student Workbook…"/>
          <p:cNvSpPr txBox="1"/>
          <p:nvPr/>
        </p:nvSpPr>
        <p:spPr>
          <a:xfrm>
            <a:off x="945835" y="2062924"/>
            <a:ext cx="11628007" cy="28045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63984" indent="-763984" defTabSz="619125">
              <a:lnSpc>
                <a:spcPct val="100000"/>
              </a:lnSpc>
              <a:spcBef>
                <a:spcPts val="0"/>
              </a:spcBef>
              <a:buSzPct val="100000"/>
              <a:buAutoNum type="arabicPeriod" startAt="1"/>
              <a:defRPr sz="4125"/>
            </a:pPr>
            <a:r>
              <a:t>Read Chapter Three of the Student Workbook</a:t>
            </a:r>
          </a:p>
          <a:p>
            <a:pPr marL="763984" indent="-763984" defTabSz="619125">
              <a:lnSpc>
                <a:spcPct val="100000"/>
              </a:lnSpc>
              <a:spcBef>
                <a:spcPts val="0"/>
              </a:spcBef>
              <a:buSzPct val="100000"/>
              <a:buAutoNum type="arabicPeriod" startAt="1"/>
              <a:defRPr sz="4125"/>
            </a:pPr>
            <a:r>
              <a:t>Watch ‘Hard Money’ on YouTube.</a:t>
            </a:r>
          </a:p>
          <a:p>
            <a:pPr defTabSz="619125">
              <a:lnSpc>
                <a:spcPct val="100000"/>
              </a:lnSpc>
              <a:spcBef>
                <a:spcPts val="0"/>
              </a:spcBef>
              <a:defRPr sz="4125"/>
            </a:pPr>
          </a:p>
        </p:txBody>
      </p:sp>
      <p:pic>
        <p:nvPicPr>
          <p:cNvPr id="474" name="Screenshot 2024-01-02 at 14.51.06.png" descr="Screenshot 2024-01-02 at 14.51.06.png"/>
          <p:cNvPicPr>
            <a:picLocks noChangeAspect="1"/>
          </p:cNvPicPr>
          <p:nvPr/>
        </p:nvPicPr>
        <p:blipFill>
          <a:blip r:embed="rId2">
            <a:extLst/>
          </a:blip>
          <a:stretch>
            <a:fillRect/>
          </a:stretch>
        </p:blipFill>
        <p:spPr>
          <a:xfrm>
            <a:off x="13824971" y="431953"/>
            <a:ext cx="9878393" cy="12852095"/>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476" name="Class Three"/>
          <p:cNvSpPr txBox="1"/>
          <p:nvPr>
            <p:ph type="body" idx="21"/>
          </p:nvPr>
        </p:nvSpPr>
        <p:spPr>
          <a:xfrm>
            <a:off x="761486" y="12048371"/>
            <a:ext cx="3117705" cy="705107"/>
          </a:xfrm>
          <a:prstGeom prst="rect">
            <a:avLst/>
          </a:prstGeom>
          <a:extLst>
            <a:ext uri="{C572A759-6A51-4108-AA02-DFA0A04FC94B}">
              <ma14:wrappingTextBoxFlag xmlns:ma14="http://schemas.microsoft.com/office/mac/drawingml/2011/main" val="1"/>
            </a:ext>
          </a:extLst>
        </p:spPr>
        <p:txBody>
          <a:bodyPr/>
          <a:lstStyle/>
          <a:p>
            <a:pPr/>
            <a:r>
              <a:t>Class Three</a:t>
            </a:r>
          </a:p>
        </p:txBody>
      </p:sp>
      <p:sp>
        <p:nvSpPr>
          <p:cNvPr id="477" name="The Dark Side of Fiat"/>
          <p:cNvSpPr txBox="1"/>
          <p:nvPr>
            <p:ph type="ctrTitle"/>
          </p:nvPr>
        </p:nvSpPr>
        <p:spPr>
          <a:xfrm>
            <a:off x="735224" y="-2263403"/>
            <a:ext cx="21971004" cy="4648201"/>
          </a:xfrm>
          <a:prstGeom prst="rect">
            <a:avLst/>
          </a:prstGeom>
        </p:spPr>
        <p:txBody>
          <a:bodyPr/>
          <a:lstStyle/>
          <a:p>
            <a:pPr/>
            <a:r>
              <a:t>The Dark Side of Fiat</a:t>
            </a:r>
          </a:p>
        </p:txBody>
      </p:sp>
      <p:sp>
        <p:nvSpPr>
          <p:cNvPr id="478" name="The effects of inflation"/>
          <p:cNvSpPr txBox="1"/>
          <p:nvPr>
            <p:ph type="subTitle" sz="quarter" idx="1"/>
          </p:nvPr>
        </p:nvSpPr>
        <p:spPr>
          <a:xfrm>
            <a:off x="735226" y="2384797"/>
            <a:ext cx="21971001" cy="1905001"/>
          </a:xfrm>
          <a:prstGeom prst="rect">
            <a:avLst/>
          </a:prstGeom>
        </p:spPr>
        <p:txBody>
          <a:bodyPr/>
          <a:lstStyle/>
          <a:p>
            <a:pPr/>
            <a:r>
              <a:t>The effects of inflation</a:t>
            </a:r>
          </a:p>
        </p:txBody>
      </p:sp>
      <p:pic>
        <p:nvPicPr>
          <p:cNvPr id="479" name="Logo MPB Assets.pdf" descr="Logo MPB Assets.pdf"/>
          <p:cNvPicPr>
            <a:picLocks noChangeAspect="1"/>
          </p:cNvPicPr>
          <p:nvPr/>
        </p:nvPicPr>
        <p:blipFill>
          <a:blip r:embed="rId2">
            <a:extLst/>
          </a:blip>
          <a:stretch>
            <a:fillRect/>
          </a:stretch>
        </p:blipFill>
        <p:spPr>
          <a:xfrm>
            <a:off x="17908477" y="464546"/>
            <a:ext cx="5722050" cy="3057097"/>
          </a:xfrm>
          <a:prstGeom prst="rect">
            <a:avLst/>
          </a:prstGeom>
          <a:ln w="12700">
            <a:miter lim="400000"/>
          </a:ln>
        </p:spPr>
      </p:pic>
      <p:pic>
        <p:nvPicPr>
          <p:cNvPr id="480"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481" name="40-57"/>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40-57</a:t>
            </a:r>
          </a:p>
        </p:txBody>
      </p:sp>
      <p:sp>
        <p:nvSpPr>
          <p:cNvPr id="482" name="Recap Questions:…"/>
          <p:cNvSpPr txBox="1"/>
          <p:nvPr/>
        </p:nvSpPr>
        <p:spPr>
          <a:xfrm>
            <a:off x="705475" y="4140282"/>
            <a:ext cx="18142755" cy="6943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u="sng"/>
            </a:pPr>
            <a:r>
              <a:t>Recap Questions:</a:t>
            </a:r>
          </a:p>
          <a:p>
            <a:pPr marL="889000" indent="-889000">
              <a:buSzPct val="100000"/>
              <a:buAutoNum type="arabicPeriod" startAt="1"/>
            </a:pPr>
            <a:r>
              <a:t>What is the ‘Double Coincidence of Wants’?</a:t>
            </a:r>
          </a:p>
          <a:p>
            <a:pPr marL="889000" indent="-889000">
              <a:buSzPct val="100000"/>
              <a:buAutoNum type="arabicPeriod" startAt="1"/>
            </a:pPr>
            <a:r>
              <a:t>Why was gold used as money?</a:t>
            </a:r>
          </a:p>
          <a:p>
            <a:pPr marL="889000" indent="-889000">
              <a:buSzPct val="100000"/>
              <a:buAutoNum type="arabicPeriod" startAt="1"/>
            </a:pPr>
            <a:r>
              <a:t>What is a Bank Run?</a:t>
            </a:r>
          </a:p>
          <a:p>
            <a:pPr marL="889000" indent="-889000">
              <a:buSzPct val="100000"/>
              <a:buAutoNum type="arabicPeriod" startAt="1"/>
            </a:pPr>
            <a:r>
              <a:t>Define ‘Fiat Money’.</a:t>
            </a:r>
          </a:p>
          <a:p>
            <a:pPr marL="889000" indent="-889000">
              <a:buSzPct val="100000"/>
              <a:buAutoNum type="arabicPeriod" startAt="1"/>
            </a:pPr>
            <a:r>
              <a:t>What happened in 1971?</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193" name="Independent Study:"/>
          <p:cNvSpPr txBox="1"/>
          <p:nvPr>
            <p:ph type="title"/>
          </p:nvPr>
        </p:nvSpPr>
        <p:spPr>
          <a:xfrm>
            <a:off x="945835" y="588069"/>
            <a:ext cx="9779001" cy="1422000"/>
          </a:xfrm>
          <a:prstGeom prst="rect">
            <a:avLst/>
          </a:prstGeom>
        </p:spPr>
        <p:txBody>
          <a:bodyPr/>
          <a:lstStyle/>
          <a:p>
            <a:pPr/>
            <a:r>
              <a:t>Independent Study:</a:t>
            </a:r>
          </a:p>
        </p:txBody>
      </p:sp>
      <p:sp>
        <p:nvSpPr>
          <p:cNvPr id="194" name="Read Chapter One of the Student Workbook"/>
          <p:cNvSpPr txBox="1"/>
          <p:nvPr>
            <p:ph type="body" sz="quarter" idx="1"/>
          </p:nvPr>
        </p:nvSpPr>
        <p:spPr>
          <a:xfrm>
            <a:off x="945835" y="2155340"/>
            <a:ext cx="9779001" cy="2062042"/>
          </a:xfrm>
          <a:prstGeom prst="rect">
            <a:avLst/>
          </a:prstGeom>
        </p:spPr>
        <p:txBody>
          <a:bodyPr/>
          <a:lstStyle>
            <a:lvl1pPr marL="1018645" indent="-1018645">
              <a:buSzPct val="100000"/>
              <a:buAutoNum type="arabicPeriod" startAt="1"/>
              <a:defRPr b="0"/>
            </a:lvl1pPr>
          </a:lstStyle>
          <a:p>
            <a:pPr/>
            <a:r>
              <a:t>Read Chapter One of the Student Workbook</a:t>
            </a:r>
          </a:p>
        </p:txBody>
      </p:sp>
      <p:pic>
        <p:nvPicPr>
          <p:cNvPr id="195" name="Screenshot 2024-01-02 at 11.29.27.png" descr="Screenshot 2024-01-02 at 11.29.27.png"/>
          <p:cNvPicPr>
            <a:picLocks noChangeAspect="1"/>
          </p:cNvPicPr>
          <p:nvPr/>
        </p:nvPicPr>
        <p:blipFill>
          <a:blip r:embed="rId2">
            <a:extLst/>
          </a:blip>
          <a:stretch>
            <a:fillRect/>
          </a:stretch>
        </p:blipFill>
        <p:spPr>
          <a:xfrm>
            <a:off x="13981089" y="369336"/>
            <a:ext cx="10031680" cy="12977328"/>
          </a:xfrm>
          <a:prstGeom prst="rect">
            <a:avLst/>
          </a:prstGeom>
          <a:ln w="12700">
            <a:miter lim="400000"/>
          </a:ln>
        </p:spPr>
      </p:pic>
      <p:sp>
        <p:nvSpPr>
          <p:cNvPr id="196" name="Stretch and Challenge:"/>
          <p:cNvSpPr txBox="1"/>
          <p:nvPr/>
        </p:nvSpPr>
        <p:spPr>
          <a:xfrm>
            <a:off x="945835" y="4362653"/>
            <a:ext cx="11306425" cy="13251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2292038">
              <a:lnSpc>
                <a:spcPct val="80000"/>
              </a:lnSpc>
              <a:spcBef>
                <a:spcPts val="0"/>
              </a:spcBef>
              <a:defRPr b="1" spc="-159" sz="7990"/>
            </a:lvl1pPr>
          </a:lstStyle>
          <a:p>
            <a:pPr/>
            <a:r>
              <a:t>Stretch and Challenge:</a:t>
            </a:r>
          </a:p>
        </p:txBody>
      </p:sp>
      <p:sp>
        <p:nvSpPr>
          <p:cNvPr id="197" name="Read Chapter One of ‘The Bitcoin Standard’."/>
          <p:cNvSpPr txBox="1"/>
          <p:nvPr/>
        </p:nvSpPr>
        <p:spPr>
          <a:xfrm>
            <a:off x="945835" y="5833100"/>
            <a:ext cx="9779001" cy="20620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1018645" indent="-1018645" defTabSz="825500">
              <a:lnSpc>
                <a:spcPct val="100000"/>
              </a:lnSpc>
              <a:spcBef>
                <a:spcPts val="0"/>
              </a:spcBef>
              <a:buSzPct val="100000"/>
              <a:buAutoNum type="arabicPeriod" startAt="1"/>
              <a:defRPr sz="5500"/>
            </a:lvl1pPr>
          </a:lstStyle>
          <a:p>
            <a:pPr/>
            <a:r>
              <a:t>Read Chapter One of ‘The Bitcoin Standard’.</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84" name="Auction.jpeg" descr="Auction.jpeg"/>
          <p:cNvPicPr>
            <a:picLocks noChangeAspect="1"/>
          </p:cNvPicPr>
          <p:nvPr/>
        </p:nvPicPr>
        <p:blipFill>
          <a:blip r:embed="rId2">
            <a:extLst/>
          </a:blip>
          <a:srcRect l="32381" t="0" r="6986" b="0"/>
          <a:stretch>
            <a:fillRect/>
          </a:stretch>
        </p:blipFill>
        <p:spPr>
          <a:xfrm>
            <a:off x="12904173" y="1135703"/>
            <a:ext cx="10259230" cy="10146734"/>
          </a:xfrm>
          <a:prstGeom prst="rect">
            <a:avLst/>
          </a:prstGeom>
          <a:ln w="12700">
            <a:miter lim="400000"/>
          </a:ln>
        </p:spPr>
      </p:pic>
      <p:sp>
        <p:nvSpPr>
          <p:cNvPr id="485" name="Auc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Auction!</a:t>
            </a:r>
          </a:p>
        </p:txBody>
      </p:sp>
      <p:sp>
        <p:nvSpPr>
          <p:cNvPr id="486" name="You will receive some fiat money; it will not be evenly distributed!…"/>
          <p:cNvSpPr txBox="1"/>
          <p:nvPr>
            <p:ph type="body" sz="half" idx="1"/>
          </p:nvPr>
        </p:nvSpPr>
        <p:spPr>
          <a:prstGeom prst="rect">
            <a:avLst/>
          </a:prstGeom>
        </p:spPr>
        <p:txBody>
          <a:bodyPr/>
          <a:lstStyle/>
          <a:p>
            <a:pPr/>
            <a:r>
              <a:t>You will receive some fiat money; it will not be evenly distributed!</a:t>
            </a:r>
          </a:p>
          <a:p>
            <a:pPr/>
            <a:r>
              <a:t>You will need to bid for the chocolate bar!</a:t>
            </a:r>
          </a:p>
          <a:p>
            <a:pPr/>
            <a:r>
              <a:t>What happens to the price of the chocolate bar?</a:t>
            </a:r>
          </a:p>
          <a:p>
            <a:pPr/>
            <a:r>
              <a:t>What happens to the chocolate bar?</a:t>
            </a:r>
          </a:p>
        </p:txBody>
      </p:sp>
      <p:sp>
        <p:nvSpPr>
          <p:cNvPr id="487" name="Class Activity"/>
          <p:cNvSpPr txBox="1"/>
          <p:nvPr>
            <p:ph type="title"/>
          </p:nvPr>
        </p:nvSpPr>
        <p:spPr>
          <a:prstGeom prst="rect">
            <a:avLst/>
          </a:prstGeom>
        </p:spPr>
        <p:txBody>
          <a:bodyPr/>
          <a:lstStyle/>
          <a:p>
            <a:pPr/>
            <a:r>
              <a:t>Class Activity</a:t>
            </a:r>
          </a:p>
        </p:txBody>
      </p:sp>
      <p:pic>
        <p:nvPicPr>
          <p:cNvPr id="488"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489" name="42-43"/>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42-43</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491" name="Screenshot 2024-01-02 at 15.34.57.png" descr="Screenshot 2024-01-02 at 15.34.57.png"/>
          <p:cNvPicPr>
            <a:picLocks noChangeAspect="1"/>
          </p:cNvPicPr>
          <p:nvPr/>
        </p:nvPicPr>
        <p:blipFill>
          <a:blip r:embed="rId2">
            <a:extLst/>
          </a:blip>
          <a:stretch>
            <a:fillRect/>
          </a:stretch>
        </p:blipFill>
        <p:spPr>
          <a:xfrm>
            <a:off x="114051" y="9758433"/>
            <a:ext cx="11409124" cy="3241938"/>
          </a:xfrm>
          <a:prstGeom prst="rect">
            <a:avLst/>
          </a:prstGeom>
          <a:ln w="25400">
            <a:solidFill>
              <a:srgbClr val="000000"/>
            </a:solidFill>
            <a:miter lim="400000"/>
          </a:ln>
        </p:spPr>
      </p:pic>
      <p:pic>
        <p:nvPicPr>
          <p:cNvPr id="492" name="Screenshot 2024-01-02 at 15.35.12.png" descr="Screenshot 2024-01-02 at 15.35.12.png"/>
          <p:cNvPicPr>
            <a:picLocks noChangeAspect="1"/>
          </p:cNvPicPr>
          <p:nvPr/>
        </p:nvPicPr>
        <p:blipFill>
          <a:blip r:embed="rId3">
            <a:extLst/>
          </a:blip>
          <a:stretch>
            <a:fillRect/>
          </a:stretch>
        </p:blipFill>
        <p:spPr>
          <a:xfrm>
            <a:off x="11810462" y="9249186"/>
            <a:ext cx="12544781" cy="3811684"/>
          </a:xfrm>
          <a:prstGeom prst="rect">
            <a:avLst/>
          </a:prstGeom>
          <a:ln w="25400">
            <a:solidFill>
              <a:srgbClr val="000000"/>
            </a:solidFill>
            <a:miter lim="400000"/>
          </a:ln>
        </p:spPr>
      </p:pic>
      <p:pic>
        <p:nvPicPr>
          <p:cNvPr id="493" name="Screenshot 2024-01-02 at 15.35.23.png" descr="Screenshot 2024-01-02 at 15.35.23.png"/>
          <p:cNvPicPr>
            <a:picLocks noChangeAspect="1"/>
          </p:cNvPicPr>
          <p:nvPr/>
        </p:nvPicPr>
        <p:blipFill>
          <a:blip r:embed="rId4">
            <a:extLst/>
          </a:blip>
          <a:stretch>
            <a:fillRect/>
          </a:stretch>
        </p:blipFill>
        <p:spPr>
          <a:xfrm>
            <a:off x="11810462" y="3958570"/>
            <a:ext cx="12544781" cy="4254529"/>
          </a:xfrm>
          <a:prstGeom prst="rect">
            <a:avLst/>
          </a:prstGeom>
          <a:ln w="25400">
            <a:solidFill>
              <a:srgbClr val="000000"/>
            </a:solidFill>
            <a:miter lim="400000"/>
          </a:ln>
        </p:spPr>
      </p:pic>
      <p:pic>
        <p:nvPicPr>
          <p:cNvPr id="494" name="Screenshot 2024-01-02 at 15.35.43.png" descr="Screenshot 2024-01-02 at 15.35.43.png"/>
          <p:cNvPicPr>
            <a:picLocks noChangeAspect="1"/>
          </p:cNvPicPr>
          <p:nvPr/>
        </p:nvPicPr>
        <p:blipFill>
          <a:blip r:embed="rId5">
            <a:extLst/>
          </a:blip>
          <a:stretch>
            <a:fillRect/>
          </a:stretch>
        </p:blipFill>
        <p:spPr>
          <a:xfrm>
            <a:off x="41847" y="4825092"/>
            <a:ext cx="11553532" cy="4518016"/>
          </a:xfrm>
          <a:prstGeom prst="rect">
            <a:avLst/>
          </a:prstGeom>
          <a:ln w="25400">
            <a:solidFill>
              <a:srgbClr val="000000"/>
            </a:solidFill>
            <a:miter lim="400000"/>
          </a:ln>
        </p:spPr>
      </p:pic>
      <p:pic>
        <p:nvPicPr>
          <p:cNvPr id="495" name="Screenshot 2024-01-02 at 15.35.56.png" descr="Screenshot 2024-01-02 at 15.35.56.png"/>
          <p:cNvPicPr>
            <a:picLocks noChangeAspect="1"/>
          </p:cNvPicPr>
          <p:nvPr/>
        </p:nvPicPr>
        <p:blipFill>
          <a:blip r:embed="rId6">
            <a:extLst/>
          </a:blip>
          <a:stretch>
            <a:fillRect/>
          </a:stretch>
        </p:blipFill>
        <p:spPr>
          <a:xfrm>
            <a:off x="11810462" y="743093"/>
            <a:ext cx="12544781" cy="2179390"/>
          </a:xfrm>
          <a:prstGeom prst="rect">
            <a:avLst/>
          </a:prstGeom>
          <a:ln w="25400">
            <a:solidFill>
              <a:srgbClr val="000000"/>
            </a:solidFill>
            <a:miter lim="400000"/>
          </a:ln>
        </p:spPr>
      </p:pic>
      <p:sp>
        <p:nvSpPr>
          <p:cNvPr id="496" name="Class Discussion:…"/>
          <p:cNvSpPr txBox="1"/>
          <p:nvPr/>
        </p:nvSpPr>
        <p:spPr>
          <a:xfrm>
            <a:off x="454130" y="796350"/>
            <a:ext cx="10446172" cy="26978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Class Discussion:</a:t>
            </a:r>
          </a:p>
          <a:p>
            <a:pPr/>
            <a:r>
              <a:t>Why are so many people unaware of the problems caused by fiat money?</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498" name="Independent Study:"/>
          <p:cNvSpPr txBox="1"/>
          <p:nvPr>
            <p:ph type="title"/>
          </p:nvPr>
        </p:nvSpPr>
        <p:spPr>
          <a:xfrm>
            <a:off x="945835" y="588069"/>
            <a:ext cx="9779001" cy="1422000"/>
          </a:xfrm>
          <a:prstGeom prst="rect">
            <a:avLst/>
          </a:prstGeom>
        </p:spPr>
        <p:txBody>
          <a:bodyPr/>
          <a:lstStyle/>
          <a:p>
            <a:pPr/>
            <a:r>
              <a:t>Independent Study:</a:t>
            </a:r>
          </a:p>
        </p:txBody>
      </p:sp>
      <p:sp>
        <p:nvSpPr>
          <p:cNvPr id="499" name="Read Chapter 5 of The Bitcoin Standard, ‘Monetary Inflation’."/>
          <p:cNvSpPr txBox="1"/>
          <p:nvPr>
            <p:ph type="body" sz="quarter" idx="1"/>
          </p:nvPr>
        </p:nvSpPr>
        <p:spPr>
          <a:xfrm>
            <a:off x="945835" y="6616716"/>
            <a:ext cx="9779001" cy="3103749"/>
          </a:xfrm>
          <a:prstGeom prst="rect">
            <a:avLst/>
          </a:prstGeom>
        </p:spPr>
        <p:txBody>
          <a:bodyPr/>
          <a:lstStyle>
            <a:lvl1pPr marL="1018645" indent="-1018645">
              <a:buSzPct val="100000"/>
              <a:buAutoNum type="arabicPeriod" startAt="1"/>
              <a:defRPr b="0"/>
            </a:lvl1pPr>
          </a:lstStyle>
          <a:p>
            <a:pPr/>
            <a:r>
              <a:t>Read Chapter 5 of The Bitcoin Standard, ‘Monetary Inflation’.</a:t>
            </a:r>
          </a:p>
        </p:txBody>
      </p:sp>
      <p:sp>
        <p:nvSpPr>
          <p:cNvPr id="500" name="Stretch and Challenge:"/>
          <p:cNvSpPr txBox="1"/>
          <p:nvPr/>
        </p:nvSpPr>
        <p:spPr>
          <a:xfrm>
            <a:off x="786227" y="5022434"/>
            <a:ext cx="11306426" cy="13251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2292038">
              <a:lnSpc>
                <a:spcPct val="80000"/>
              </a:lnSpc>
              <a:spcBef>
                <a:spcPts val="0"/>
              </a:spcBef>
              <a:defRPr b="1" spc="-159" sz="7990"/>
            </a:lvl1pPr>
          </a:lstStyle>
          <a:p>
            <a:pPr/>
            <a:r>
              <a:t>Stretch and Challenge:</a:t>
            </a:r>
          </a:p>
        </p:txBody>
      </p:sp>
      <p:sp>
        <p:nvSpPr>
          <p:cNvPr id="501" name="Watch ‘Money as Debt’ on YouTube.…"/>
          <p:cNvSpPr txBox="1"/>
          <p:nvPr/>
        </p:nvSpPr>
        <p:spPr>
          <a:xfrm>
            <a:off x="945835" y="2062924"/>
            <a:ext cx="11092794" cy="28045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896408" indent="-896408" defTabSz="726440">
              <a:lnSpc>
                <a:spcPct val="100000"/>
              </a:lnSpc>
              <a:spcBef>
                <a:spcPts val="0"/>
              </a:spcBef>
              <a:buSzPct val="100000"/>
              <a:buAutoNum type="arabicPeriod" startAt="1"/>
              <a:defRPr sz="4840"/>
            </a:pPr>
            <a:r>
              <a:t>Watch ‘Money as Debt’ on YouTube.</a:t>
            </a:r>
          </a:p>
          <a:p>
            <a:pPr marL="896408" indent="-896408" defTabSz="726440">
              <a:lnSpc>
                <a:spcPct val="100000"/>
              </a:lnSpc>
              <a:spcBef>
                <a:spcPts val="0"/>
              </a:spcBef>
              <a:buSzPct val="100000"/>
              <a:buAutoNum type="arabicPeriod" startAt="1"/>
              <a:defRPr sz="4840"/>
            </a:pPr>
            <a:r>
              <a:t>Watch ‘Five Worst Cases of Hyperinflation’ on Youtube</a:t>
            </a:r>
          </a:p>
        </p:txBody>
      </p:sp>
      <p:pic>
        <p:nvPicPr>
          <p:cNvPr id="502" name="Screenshot 2024-01-02 at 14.51.06.png" descr="Screenshot 2024-01-02 at 14.51.06.png"/>
          <p:cNvPicPr>
            <a:picLocks noChangeAspect="1"/>
          </p:cNvPicPr>
          <p:nvPr/>
        </p:nvPicPr>
        <p:blipFill>
          <a:blip r:embed="rId2">
            <a:extLst/>
          </a:blip>
          <a:stretch>
            <a:fillRect/>
          </a:stretch>
        </p:blipFill>
        <p:spPr>
          <a:xfrm>
            <a:off x="13824971" y="431953"/>
            <a:ext cx="9878393" cy="12852095"/>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504" name="Class Four"/>
          <p:cNvSpPr txBox="1"/>
          <p:nvPr>
            <p:ph type="body" idx="21"/>
          </p:nvPr>
        </p:nvSpPr>
        <p:spPr>
          <a:xfrm>
            <a:off x="761486" y="12048371"/>
            <a:ext cx="3117705" cy="705107"/>
          </a:xfrm>
          <a:prstGeom prst="rect">
            <a:avLst/>
          </a:prstGeom>
          <a:extLst>
            <a:ext uri="{C572A759-6A51-4108-AA02-DFA0A04FC94B}">
              <ma14:wrappingTextBoxFlag xmlns:ma14="http://schemas.microsoft.com/office/mac/drawingml/2011/main" val="1"/>
            </a:ext>
          </a:extLst>
        </p:spPr>
        <p:txBody>
          <a:bodyPr/>
          <a:lstStyle/>
          <a:p>
            <a:pPr/>
            <a:r>
              <a:t>Class Four</a:t>
            </a:r>
          </a:p>
        </p:txBody>
      </p:sp>
      <p:sp>
        <p:nvSpPr>
          <p:cNvPr id="505" name="The Dark Side of Fiat"/>
          <p:cNvSpPr txBox="1"/>
          <p:nvPr>
            <p:ph type="ctrTitle"/>
          </p:nvPr>
        </p:nvSpPr>
        <p:spPr>
          <a:xfrm>
            <a:off x="735224" y="-2263403"/>
            <a:ext cx="21971004" cy="4648201"/>
          </a:xfrm>
          <a:prstGeom prst="rect">
            <a:avLst/>
          </a:prstGeom>
        </p:spPr>
        <p:txBody>
          <a:bodyPr/>
          <a:lstStyle/>
          <a:p>
            <a:pPr/>
            <a:r>
              <a:t>The Dark Side of Fiat</a:t>
            </a:r>
          </a:p>
        </p:txBody>
      </p:sp>
      <p:sp>
        <p:nvSpPr>
          <p:cNvPr id="506" name="Fractional Reserve Banking"/>
          <p:cNvSpPr txBox="1"/>
          <p:nvPr>
            <p:ph type="subTitle" sz="quarter" idx="1"/>
          </p:nvPr>
        </p:nvSpPr>
        <p:spPr>
          <a:xfrm>
            <a:off x="735226" y="2384797"/>
            <a:ext cx="21971001" cy="1905001"/>
          </a:xfrm>
          <a:prstGeom prst="rect">
            <a:avLst/>
          </a:prstGeom>
        </p:spPr>
        <p:txBody>
          <a:bodyPr/>
          <a:lstStyle/>
          <a:p>
            <a:pPr/>
            <a:r>
              <a:t>Fractional Reserve Banking</a:t>
            </a:r>
          </a:p>
        </p:txBody>
      </p:sp>
      <p:pic>
        <p:nvPicPr>
          <p:cNvPr id="507" name="Logo MPB Assets.pdf" descr="Logo MPB Assets.pdf"/>
          <p:cNvPicPr>
            <a:picLocks noChangeAspect="1"/>
          </p:cNvPicPr>
          <p:nvPr/>
        </p:nvPicPr>
        <p:blipFill>
          <a:blip r:embed="rId2">
            <a:extLst/>
          </a:blip>
          <a:stretch>
            <a:fillRect/>
          </a:stretch>
        </p:blipFill>
        <p:spPr>
          <a:xfrm>
            <a:off x="17908477" y="464546"/>
            <a:ext cx="5722050" cy="3057097"/>
          </a:xfrm>
          <a:prstGeom prst="rect">
            <a:avLst/>
          </a:prstGeom>
          <a:ln w="12700">
            <a:miter lim="400000"/>
          </a:ln>
        </p:spPr>
      </p:pic>
      <p:pic>
        <p:nvPicPr>
          <p:cNvPr id="508"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509" name="40-57"/>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40-57</a:t>
            </a:r>
          </a:p>
        </p:txBody>
      </p:sp>
      <p:sp>
        <p:nvSpPr>
          <p:cNvPr id="510" name="Recap Questions:…"/>
          <p:cNvSpPr txBox="1"/>
          <p:nvPr/>
        </p:nvSpPr>
        <p:spPr>
          <a:xfrm>
            <a:off x="705475" y="4426031"/>
            <a:ext cx="18142755" cy="6372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u="sng"/>
            </a:pPr>
            <a:r>
              <a:t>Recap Questions:</a:t>
            </a:r>
          </a:p>
          <a:p>
            <a:pPr marL="889000" indent="-889000">
              <a:buSzPct val="100000"/>
              <a:buAutoNum type="arabicPeriod" startAt="1"/>
            </a:pPr>
            <a:r>
              <a:t>Why does creation of currency cause prices to increase?</a:t>
            </a:r>
          </a:p>
          <a:p>
            <a:pPr marL="889000" indent="-889000">
              <a:buSzPct val="100000"/>
              <a:buAutoNum type="arabicPeriod" startAt="1"/>
            </a:pPr>
            <a:r>
              <a:t>Why is Fiat money a poor store of value?</a:t>
            </a:r>
          </a:p>
          <a:p>
            <a:pPr marL="889000" indent="-889000">
              <a:buSzPct val="100000"/>
              <a:buAutoNum type="arabicPeriod" startAt="1"/>
            </a:pPr>
            <a:r>
              <a:t>Are CBDCs an improvement on Fiat money? Justify your answer.</a:t>
            </a:r>
          </a:p>
          <a:p>
            <a:pPr marL="889000" indent="-889000">
              <a:buSzPct val="100000"/>
              <a:buAutoNum type="arabicPeriod" startAt="1"/>
            </a:pPr>
            <a:r>
              <a:t>What happened at Bretton Woods?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512" name="Banks are trusted institutions…"/>
          <p:cNvSpPr txBox="1"/>
          <p:nvPr>
            <p:ph type="body" sz="half" idx="1"/>
          </p:nvPr>
        </p:nvSpPr>
        <p:spPr>
          <a:xfrm>
            <a:off x="1206500" y="2911760"/>
            <a:ext cx="9779000" cy="9593374"/>
          </a:xfrm>
          <a:prstGeom prst="rect">
            <a:avLst/>
          </a:prstGeom>
        </p:spPr>
        <p:txBody>
          <a:bodyPr/>
          <a:lstStyle/>
          <a:p>
            <a:pPr/>
            <a:r>
              <a:t>Banks are trusted institutions</a:t>
            </a:r>
          </a:p>
          <a:p>
            <a:pPr/>
            <a:r>
              <a:t>They are simply a ledger of transactions.</a:t>
            </a:r>
          </a:p>
          <a:p>
            <a:pPr/>
            <a:r>
              <a:t>Banks have the legal authority to issue new money as debt.</a:t>
            </a:r>
          </a:p>
          <a:p>
            <a:pPr/>
            <a:r>
              <a:t>Banks are centralised.</a:t>
            </a:r>
          </a:p>
          <a:p>
            <a:pPr/>
            <a:r>
              <a:t>Banks can censor transactions.</a:t>
            </a:r>
          </a:p>
          <a:p>
            <a:pPr/>
            <a:r>
              <a:t>The amount of money central banks can create is </a:t>
            </a:r>
            <a:r>
              <a:rPr b="1"/>
              <a:t>infinite</a:t>
            </a:r>
            <a:r>
              <a:t>.</a:t>
            </a:r>
          </a:p>
        </p:txBody>
      </p:sp>
      <p:sp>
        <p:nvSpPr>
          <p:cNvPr id="513" name="What is a Bank?"/>
          <p:cNvSpPr txBox="1"/>
          <p:nvPr>
            <p:ph type="title"/>
          </p:nvPr>
        </p:nvSpPr>
        <p:spPr>
          <a:prstGeom prst="rect">
            <a:avLst/>
          </a:prstGeom>
        </p:spPr>
        <p:txBody>
          <a:bodyPr/>
          <a:lstStyle/>
          <a:p>
            <a:pPr/>
            <a:r>
              <a:t>What is a Bank?</a:t>
            </a:r>
          </a:p>
        </p:txBody>
      </p:sp>
      <p:pic>
        <p:nvPicPr>
          <p:cNvPr id="514" name="unknown.jpeg" descr="unknown.jpeg"/>
          <p:cNvPicPr>
            <a:picLocks noChangeAspect="1"/>
          </p:cNvPicPr>
          <p:nvPr/>
        </p:nvPicPr>
        <p:blipFill>
          <a:blip r:embed="rId2">
            <a:extLst/>
          </a:blip>
          <a:srcRect l="7029" t="14683" r="7028" b="12875"/>
          <a:stretch>
            <a:fillRect/>
          </a:stretch>
        </p:blipFill>
        <p:spPr>
          <a:xfrm>
            <a:off x="12190028" y="2700104"/>
            <a:ext cx="10911682" cy="7532681"/>
          </a:xfrm>
          <a:custGeom>
            <a:avLst/>
            <a:gdLst/>
            <a:ahLst/>
            <a:cxnLst>
              <a:cxn ang="0">
                <a:pos x="wd2" y="hd2"/>
              </a:cxn>
              <a:cxn ang="5400000">
                <a:pos x="wd2" y="hd2"/>
              </a:cxn>
              <a:cxn ang="10800000">
                <a:pos x="wd2" y="hd2"/>
              </a:cxn>
              <a:cxn ang="16200000">
                <a:pos x="wd2" y="hd2"/>
              </a:cxn>
            </a:cxnLst>
            <a:rect l="0" t="0" r="r" b="b"/>
            <a:pathLst>
              <a:path w="21530" h="21590" fill="norm" stroke="1" extrusionOk="0">
                <a:moveTo>
                  <a:pt x="10752" y="3"/>
                </a:moveTo>
                <a:cubicBezTo>
                  <a:pt x="10694" y="16"/>
                  <a:pt x="10615" y="67"/>
                  <a:pt x="10462" y="168"/>
                </a:cubicBezTo>
                <a:cubicBezTo>
                  <a:pt x="9976" y="490"/>
                  <a:pt x="9864" y="562"/>
                  <a:pt x="8806" y="1241"/>
                </a:cubicBezTo>
                <a:cubicBezTo>
                  <a:pt x="8261" y="1590"/>
                  <a:pt x="6898" y="2470"/>
                  <a:pt x="5777" y="3195"/>
                </a:cubicBezTo>
                <a:lnTo>
                  <a:pt x="3739" y="4513"/>
                </a:lnTo>
                <a:lnTo>
                  <a:pt x="1869" y="4513"/>
                </a:lnTo>
                <a:lnTo>
                  <a:pt x="0" y="4513"/>
                </a:lnTo>
                <a:lnTo>
                  <a:pt x="0" y="4671"/>
                </a:lnTo>
                <a:cubicBezTo>
                  <a:pt x="0" y="4758"/>
                  <a:pt x="60" y="4929"/>
                  <a:pt x="134" y="5051"/>
                </a:cubicBezTo>
                <a:cubicBezTo>
                  <a:pt x="258" y="5256"/>
                  <a:pt x="268" y="5305"/>
                  <a:pt x="255" y="5677"/>
                </a:cubicBezTo>
                <a:cubicBezTo>
                  <a:pt x="243" y="6064"/>
                  <a:pt x="238" y="6081"/>
                  <a:pt x="122" y="6100"/>
                </a:cubicBezTo>
                <a:cubicBezTo>
                  <a:pt x="-35" y="6126"/>
                  <a:pt x="-32" y="6236"/>
                  <a:pt x="132" y="6464"/>
                </a:cubicBezTo>
                <a:cubicBezTo>
                  <a:pt x="232" y="6602"/>
                  <a:pt x="264" y="6705"/>
                  <a:pt x="264" y="6881"/>
                </a:cubicBezTo>
                <a:cubicBezTo>
                  <a:pt x="264" y="7046"/>
                  <a:pt x="296" y="7157"/>
                  <a:pt x="374" y="7264"/>
                </a:cubicBezTo>
                <a:cubicBezTo>
                  <a:pt x="435" y="7346"/>
                  <a:pt x="484" y="7460"/>
                  <a:pt x="484" y="7516"/>
                </a:cubicBezTo>
                <a:cubicBezTo>
                  <a:pt x="484" y="7573"/>
                  <a:pt x="511" y="7676"/>
                  <a:pt x="544" y="7745"/>
                </a:cubicBezTo>
                <a:cubicBezTo>
                  <a:pt x="576" y="7814"/>
                  <a:pt x="606" y="8029"/>
                  <a:pt x="612" y="8223"/>
                </a:cubicBezTo>
                <a:cubicBezTo>
                  <a:pt x="617" y="8416"/>
                  <a:pt x="641" y="8602"/>
                  <a:pt x="663" y="8636"/>
                </a:cubicBezTo>
                <a:cubicBezTo>
                  <a:pt x="727" y="8728"/>
                  <a:pt x="718" y="19050"/>
                  <a:pt x="655" y="19142"/>
                </a:cubicBezTo>
                <a:cubicBezTo>
                  <a:pt x="628" y="19182"/>
                  <a:pt x="605" y="19374"/>
                  <a:pt x="605" y="19570"/>
                </a:cubicBezTo>
                <a:cubicBezTo>
                  <a:pt x="605" y="19793"/>
                  <a:pt x="583" y="19952"/>
                  <a:pt x="545" y="19997"/>
                </a:cubicBezTo>
                <a:cubicBezTo>
                  <a:pt x="512" y="20038"/>
                  <a:pt x="484" y="20119"/>
                  <a:pt x="484" y="20178"/>
                </a:cubicBezTo>
                <a:cubicBezTo>
                  <a:pt x="484" y="20237"/>
                  <a:pt x="463" y="20316"/>
                  <a:pt x="436" y="20355"/>
                </a:cubicBezTo>
                <a:cubicBezTo>
                  <a:pt x="402" y="20405"/>
                  <a:pt x="402" y="20436"/>
                  <a:pt x="436" y="20467"/>
                </a:cubicBezTo>
                <a:cubicBezTo>
                  <a:pt x="503" y="20527"/>
                  <a:pt x="499" y="21415"/>
                  <a:pt x="432" y="21513"/>
                </a:cubicBezTo>
                <a:cubicBezTo>
                  <a:pt x="391" y="21572"/>
                  <a:pt x="2687" y="21590"/>
                  <a:pt x="10765" y="21590"/>
                </a:cubicBezTo>
                <a:cubicBezTo>
                  <a:pt x="18843" y="21590"/>
                  <a:pt x="21139" y="21572"/>
                  <a:pt x="21098" y="21513"/>
                </a:cubicBezTo>
                <a:cubicBezTo>
                  <a:pt x="21034" y="21420"/>
                  <a:pt x="21026" y="20528"/>
                  <a:pt x="21088" y="20472"/>
                </a:cubicBezTo>
                <a:cubicBezTo>
                  <a:pt x="21114" y="20449"/>
                  <a:pt x="21116" y="20389"/>
                  <a:pt x="21094" y="20324"/>
                </a:cubicBezTo>
                <a:cubicBezTo>
                  <a:pt x="20969" y="19967"/>
                  <a:pt x="20944" y="19835"/>
                  <a:pt x="20946" y="19563"/>
                </a:cubicBezTo>
                <a:cubicBezTo>
                  <a:pt x="20948" y="19397"/>
                  <a:pt x="20921" y="19203"/>
                  <a:pt x="20887" y="19132"/>
                </a:cubicBezTo>
                <a:cubicBezTo>
                  <a:pt x="20794" y="18940"/>
                  <a:pt x="20794" y="8724"/>
                  <a:pt x="20887" y="8612"/>
                </a:cubicBezTo>
                <a:cubicBezTo>
                  <a:pt x="20927" y="8563"/>
                  <a:pt x="20948" y="8404"/>
                  <a:pt x="20948" y="8150"/>
                </a:cubicBezTo>
                <a:cubicBezTo>
                  <a:pt x="20948" y="7937"/>
                  <a:pt x="20970" y="7730"/>
                  <a:pt x="20997" y="7692"/>
                </a:cubicBezTo>
                <a:cubicBezTo>
                  <a:pt x="21023" y="7653"/>
                  <a:pt x="21045" y="7575"/>
                  <a:pt x="21045" y="7518"/>
                </a:cubicBezTo>
                <a:cubicBezTo>
                  <a:pt x="21045" y="7460"/>
                  <a:pt x="21095" y="7346"/>
                  <a:pt x="21156" y="7264"/>
                </a:cubicBezTo>
                <a:cubicBezTo>
                  <a:pt x="21234" y="7157"/>
                  <a:pt x="21265" y="7046"/>
                  <a:pt x="21265" y="6881"/>
                </a:cubicBezTo>
                <a:cubicBezTo>
                  <a:pt x="21265" y="6705"/>
                  <a:pt x="21298" y="6602"/>
                  <a:pt x="21398" y="6464"/>
                </a:cubicBezTo>
                <a:cubicBezTo>
                  <a:pt x="21562" y="6236"/>
                  <a:pt x="21565" y="6126"/>
                  <a:pt x="21408" y="6100"/>
                </a:cubicBezTo>
                <a:cubicBezTo>
                  <a:pt x="21292" y="6081"/>
                  <a:pt x="21287" y="6064"/>
                  <a:pt x="21275" y="5677"/>
                </a:cubicBezTo>
                <a:cubicBezTo>
                  <a:pt x="21262" y="5305"/>
                  <a:pt x="21271" y="5256"/>
                  <a:pt x="21395" y="5051"/>
                </a:cubicBezTo>
                <a:cubicBezTo>
                  <a:pt x="21469" y="4929"/>
                  <a:pt x="21530" y="4758"/>
                  <a:pt x="21530" y="4671"/>
                </a:cubicBezTo>
                <a:lnTo>
                  <a:pt x="21530" y="4513"/>
                </a:lnTo>
                <a:lnTo>
                  <a:pt x="19647" y="4512"/>
                </a:lnTo>
                <a:cubicBezTo>
                  <a:pt x="17837" y="4511"/>
                  <a:pt x="17757" y="4506"/>
                  <a:pt x="17567" y="4378"/>
                </a:cubicBezTo>
                <a:cubicBezTo>
                  <a:pt x="17214" y="4142"/>
                  <a:pt x="11744" y="602"/>
                  <a:pt x="11396" y="384"/>
                </a:cubicBezTo>
                <a:cubicBezTo>
                  <a:pt x="11210" y="268"/>
                  <a:pt x="10995" y="125"/>
                  <a:pt x="10917" y="67"/>
                </a:cubicBezTo>
                <a:cubicBezTo>
                  <a:pt x="10848" y="15"/>
                  <a:pt x="10811" y="-10"/>
                  <a:pt x="10752" y="3"/>
                </a:cubicBezTo>
                <a:close/>
              </a:path>
            </a:pathLst>
          </a:custGeom>
          <a:ln w="12700">
            <a:miter lim="400000"/>
          </a:ln>
        </p:spPr>
      </p:pic>
      <p:sp>
        <p:nvSpPr>
          <p:cNvPr id="515" name="Text"/>
          <p:cNvSpPr txBox="1"/>
          <p:nvPr/>
        </p:nvSpPr>
        <p:spPr>
          <a:xfrm>
            <a:off x="12280331" y="4708757"/>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2"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517" name="Your teacher will walk-and-talk you through a simplified example of Fractional Reserve Banking.…"/>
          <p:cNvSpPr txBox="1"/>
          <p:nvPr>
            <p:ph type="body" sz="quarter" idx="1"/>
          </p:nvPr>
        </p:nvSpPr>
        <p:spPr>
          <a:xfrm>
            <a:off x="1206500" y="3828951"/>
            <a:ext cx="9779000" cy="6058098"/>
          </a:xfrm>
          <a:prstGeom prst="rect">
            <a:avLst/>
          </a:prstGeom>
        </p:spPr>
        <p:txBody>
          <a:bodyPr/>
          <a:lstStyle/>
          <a:p>
            <a:pPr/>
            <a:r>
              <a:t>Your teacher will walk-and-talk you through a simplified example of Fractional Reserve Banking.</a:t>
            </a:r>
          </a:p>
          <a:p>
            <a:pPr/>
            <a:r>
              <a:t>Use a calculator and fill in your own copy of the ledger as your teacher guides you.</a:t>
            </a:r>
          </a:p>
          <a:p>
            <a:pPr/>
            <a:r>
              <a:t>Don’t be afraid to ask questions!</a:t>
            </a:r>
          </a:p>
        </p:txBody>
      </p:sp>
      <p:sp>
        <p:nvSpPr>
          <p:cNvPr id="518" name="Class Activity"/>
          <p:cNvSpPr txBox="1"/>
          <p:nvPr>
            <p:ph type="title"/>
          </p:nvPr>
        </p:nvSpPr>
        <p:spPr>
          <a:prstGeom prst="rect">
            <a:avLst/>
          </a:prstGeom>
        </p:spPr>
        <p:txBody>
          <a:bodyPr/>
          <a:lstStyle/>
          <a:p>
            <a:pPr/>
            <a:r>
              <a:t>Class Activity</a:t>
            </a:r>
          </a:p>
        </p:txBody>
      </p:sp>
      <p:pic>
        <p:nvPicPr>
          <p:cNvPr id="519" name="unknown.jpeg" descr="unknown.jpeg"/>
          <p:cNvPicPr>
            <a:picLocks noChangeAspect="1"/>
          </p:cNvPicPr>
          <p:nvPr/>
        </p:nvPicPr>
        <p:blipFill>
          <a:blip r:embed="rId2">
            <a:extLst/>
          </a:blip>
          <a:srcRect l="7029" t="14683" r="7028" b="12875"/>
          <a:stretch>
            <a:fillRect/>
          </a:stretch>
        </p:blipFill>
        <p:spPr>
          <a:xfrm>
            <a:off x="12190028" y="2700104"/>
            <a:ext cx="10911682" cy="7532681"/>
          </a:xfrm>
          <a:custGeom>
            <a:avLst/>
            <a:gdLst/>
            <a:ahLst/>
            <a:cxnLst>
              <a:cxn ang="0">
                <a:pos x="wd2" y="hd2"/>
              </a:cxn>
              <a:cxn ang="5400000">
                <a:pos x="wd2" y="hd2"/>
              </a:cxn>
              <a:cxn ang="10800000">
                <a:pos x="wd2" y="hd2"/>
              </a:cxn>
              <a:cxn ang="16200000">
                <a:pos x="wd2" y="hd2"/>
              </a:cxn>
            </a:cxnLst>
            <a:rect l="0" t="0" r="r" b="b"/>
            <a:pathLst>
              <a:path w="21530" h="21590" fill="norm" stroke="1" extrusionOk="0">
                <a:moveTo>
                  <a:pt x="10752" y="3"/>
                </a:moveTo>
                <a:cubicBezTo>
                  <a:pt x="10694" y="16"/>
                  <a:pt x="10615" y="67"/>
                  <a:pt x="10462" y="168"/>
                </a:cubicBezTo>
                <a:cubicBezTo>
                  <a:pt x="9976" y="490"/>
                  <a:pt x="9864" y="562"/>
                  <a:pt x="8806" y="1241"/>
                </a:cubicBezTo>
                <a:cubicBezTo>
                  <a:pt x="8261" y="1590"/>
                  <a:pt x="6898" y="2470"/>
                  <a:pt x="5777" y="3195"/>
                </a:cubicBezTo>
                <a:lnTo>
                  <a:pt x="3739" y="4513"/>
                </a:lnTo>
                <a:lnTo>
                  <a:pt x="1869" y="4513"/>
                </a:lnTo>
                <a:lnTo>
                  <a:pt x="0" y="4513"/>
                </a:lnTo>
                <a:lnTo>
                  <a:pt x="0" y="4671"/>
                </a:lnTo>
                <a:cubicBezTo>
                  <a:pt x="0" y="4758"/>
                  <a:pt x="60" y="4929"/>
                  <a:pt x="134" y="5051"/>
                </a:cubicBezTo>
                <a:cubicBezTo>
                  <a:pt x="258" y="5256"/>
                  <a:pt x="268" y="5305"/>
                  <a:pt x="255" y="5677"/>
                </a:cubicBezTo>
                <a:cubicBezTo>
                  <a:pt x="243" y="6064"/>
                  <a:pt x="238" y="6081"/>
                  <a:pt x="122" y="6100"/>
                </a:cubicBezTo>
                <a:cubicBezTo>
                  <a:pt x="-35" y="6126"/>
                  <a:pt x="-32" y="6236"/>
                  <a:pt x="132" y="6464"/>
                </a:cubicBezTo>
                <a:cubicBezTo>
                  <a:pt x="232" y="6602"/>
                  <a:pt x="264" y="6705"/>
                  <a:pt x="264" y="6881"/>
                </a:cubicBezTo>
                <a:cubicBezTo>
                  <a:pt x="264" y="7046"/>
                  <a:pt x="296" y="7157"/>
                  <a:pt x="374" y="7264"/>
                </a:cubicBezTo>
                <a:cubicBezTo>
                  <a:pt x="435" y="7346"/>
                  <a:pt x="484" y="7460"/>
                  <a:pt x="484" y="7516"/>
                </a:cubicBezTo>
                <a:cubicBezTo>
                  <a:pt x="484" y="7573"/>
                  <a:pt x="511" y="7676"/>
                  <a:pt x="544" y="7745"/>
                </a:cubicBezTo>
                <a:cubicBezTo>
                  <a:pt x="576" y="7814"/>
                  <a:pt x="606" y="8029"/>
                  <a:pt x="612" y="8223"/>
                </a:cubicBezTo>
                <a:cubicBezTo>
                  <a:pt x="617" y="8416"/>
                  <a:pt x="641" y="8602"/>
                  <a:pt x="663" y="8636"/>
                </a:cubicBezTo>
                <a:cubicBezTo>
                  <a:pt x="727" y="8728"/>
                  <a:pt x="718" y="19050"/>
                  <a:pt x="655" y="19142"/>
                </a:cubicBezTo>
                <a:cubicBezTo>
                  <a:pt x="628" y="19182"/>
                  <a:pt x="605" y="19374"/>
                  <a:pt x="605" y="19570"/>
                </a:cubicBezTo>
                <a:cubicBezTo>
                  <a:pt x="605" y="19793"/>
                  <a:pt x="583" y="19952"/>
                  <a:pt x="545" y="19997"/>
                </a:cubicBezTo>
                <a:cubicBezTo>
                  <a:pt x="512" y="20038"/>
                  <a:pt x="484" y="20119"/>
                  <a:pt x="484" y="20178"/>
                </a:cubicBezTo>
                <a:cubicBezTo>
                  <a:pt x="484" y="20237"/>
                  <a:pt x="463" y="20316"/>
                  <a:pt x="436" y="20355"/>
                </a:cubicBezTo>
                <a:cubicBezTo>
                  <a:pt x="402" y="20405"/>
                  <a:pt x="402" y="20436"/>
                  <a:pt x="436" y="20467"/>
                </a:cubicBezTo>
                <a:cubicBezTo>
                  <a:pt x="503" y="20527"/>
                  <a:pt x="499" y="21415"/>
                  <a:pt x="432" y="21513"/>
                </a:cubicBezTo>
                <a:cubicBezTo>
                  <a:pt x="391" y="21572"/>
                  <a:pt x="2687" y="21590"/>
                  <a:pt x="10765" y="21590"/>
                </a:cubicBezTo>
                <a:cubicBezTo>
                  <a:pt x="18843" y="21590"/>
                  <a:pt x="21139" y="21572"/>
                  <a:pt x="21098" y="21513"/>
                </a:cubicBezTo>
                <a:cubicBezTo>
                  <a:pt x="21034" y="21420"/>
                  <a:pt x="21026" y="20528"/>
                  <a:pt x="21088" y="20472"/>
                </a:cubicBezTo>
                <a:cubicBezTo>
                  <a:pt x="21114" y="20449"/>
                  <a:pt x="21116" y="20389"/>
                  <a:pt x="21094" y="20324"/>
                </a:cubicBezTo>
                <a:cubicBezTo>
                  <a:pt x="20969" y="19967"/>
                  <a:pt x="20944" y="19835"/>
                  <a:pt x="20946" y="19563"/>
                </a:cubicBezTo>
                <a:cubicBezTo>
                  <a:pt x="20948" y="19397"/>
                  <a:pt x="20921" y="19203"/>
                  <a:pt x="20887" y="19132"/>
                </a:cubicBezTo>
                <a:cubicBezTo>
                  <a:pt x="20794" y="18940"/>
                  <a:pt x="20794" y="8724"/>
                  <a:pt x="20887" y="8612"/>
                </a:cubicBezTo>
                <a:cubicBezTo>
                  <a:pt x="20927" y="8563"/>
                  <a:pt x="20948" y="8404"/>
                  <a:pt x="20948" y="8150"/>
                </a:cubicBezTo>
                <a:cubicBezTo>
                  <a:pt x="20948" y="7937"/>
                  <a:pt x="20970" y="7730"/>
                  <a:pt x="20997" y="7692"/>
                </a:cubicBezTo>
                <a:cubicBezTo>
                  <a:pt x="21023" y="7653"/>
                  <a:pt x="21045" y="7575"/>
                  <a:pt x="21045" y="7518"/>
                </a:cubicBezTo>
                <a:cubicBezTo>
                  <a:pt x="21045" y="7460"/>
                  <a:pt x="21095" y="7346"/>
                  <a:pt x="21156" y="7264"/>
                </a:cubicBezTo>
                <a:cubicBezTo>
                  <a:pt x="21234" y="7157"/>
                  <a:pt x="21265" y="7046"/>
                  <a:pt x="21265" y="6881"/>
                </a:cubicBezTo>
                <a:cubicBezTo>
                  <a:pt x="21265" y="6705"/>
                  <a:pt x="21298" y="6602"/>
                  <a:pt x="21398" y="6464"/>
                </a:cubicBezTo>
                <a:cubicBezTo>
                  <a:pt x="21562" y="6236"/>
                  <a:pt x="21565" y="6126"/>
                  <a:pt x="21408" y="6100"/>
                </a:cubicBezTo>
                <a:cubicBezTo>
                  <a:pt x="21292" y="6081"/>
                  <a:pt x="21287" y="6064"/>
                  <a:pt x="21275" y="5677"/>
                </a:cubicBezTo>
                <a:cubicBezTo>
                  <a:pt x="21262" y="5305"/>
                  <a:pt x="21271" y="5256"/>
                  <a:pt x="21395" y="5051"/>
                </a:cubicBezTo>
                <a:cubicBezTo>
                  <a:pt x="21469" y="4929"/>
                  <a:pt x="21530" y="4758"/>
                  <a:pt x="21530" y="4671"/>
                </a:cubicBezTo>
                <a:lnTo>
                  <a:pt x="21530" y="4513"/>
                </a:lnTo>
                <a:lnTo>
                  <a:pt x="19647" y="4512"/>
                </a:lnTo>
                <a:cubicBezTo>
                  <a:pt x="17837" y="4511"/>
                  <a:pt x="17757" y="4506"/>
                  <a:pt x="17567" y="4378"/>
                </a:cubicBezTo>
                <a:cubicBezTo>
                  <a:pt x="17214" y="4142"/>
                  <a:pt x="11744" y="602"/>
                  <a:pt x="11396" y="384"/>
                </a:cubicBezTo>
                <a:cubicBezTo>
                  <a:pt x="11210" y="268"/>
                  <a:pt x="10995" y="125"/>
                  <a:pt x="10917" y="67"/>
                </a:cubicBezTo>
                <a:cubicBezTo>
                  <a:pt x="10848" y="15"/>
                  <a:pt x="10811" y="-10"/>
                  <a:pt x="10752" y="3"/>
                </a:cubicBezTo>
                <a:close/>
              </a:path>
            </a:pathLst>
          </a:custGeom>
          <a:ln w="12700">
            <a:miter lim="400000"/>
          </a:ln>
        </p:spPr>
      </p:pic>
      <p:sp>
        <p:nvSpPr>
          <p:cNvPr id="520" name="Text"/>
          <p:cNvSpPr txBox="1"/>
          <p:nvPr/>
        </p:nvSpPr>
        <p:spPr>
          <a:xfrm>
            <a:off x="12280331" y="4708757"/>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22" name="Picture 11" descr="Picture 11"/>
          <p:cNvPicPr>
            <a:picLocks noChangeAspect="1"/>
          </p:cNvPicPr>
          <p:nvPr/>
        </p:nvPicPr>
        <p:blipFill>
          <a:blip r:embed="rId2">
            <a:extLst/>
          </a:blip>
          <a:stretch>
            <a:fillRect/>
          </a:stretch>
        </p:blipFill>
        <p:spPr>
          <a:xfrm>
            <a:off x="252859" y="4207600"/>
            <a:ext cx="23878282" cy="3596422"/>
          </a:xfrm>
          <a:prstGeom prst="rect">
            <a:avLst/>
          </a:prstGeom>
          <a:ln w="12700">
            <a:miter lim="400000"/>
          </a:ln>
        </p:spPr>
      </p:pic>
      <p:sp>
        <p:nvSpPr>
          <p:cNvPr id="523" name="TextBox 23"/>
          <p:cNvSpPr txBox="1"/>
          <p:nvPr/>
        </p:nvSpPr>
        <p:spPr>
          <a:xfrm>
            <a:off x="502156" y="1976773"/>
            <a:ext cx="16102116" cy="7386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5000">
                <a:latin typeface="Calibri"/>
                <a:ea typeface="Calibri"/>
                <a:cs typeface="Calibri"/>
                <a:sym typeface="Calibri"/>
              </a:defRPr>
            </a:lvl1pPr>
          </a:lstStyle>
          <a:p>
            <a:pPr/>
            <a:r>
              <a:t>Depositor A (Lottery Winner) deposits $100,000 in the bank</a:t>
            </a:r>
          </a:p>
        </p:txBody>
      </p:sp>
      <p:sp>
        <p:nvSpPr>
          <p:cNvPr id="524" name="Rectangle 22"/>
          <p:cNvSpPr/>
          <p:nvPr/>
        </p:nvSpPr>
        <p:spPr>
          <a:xfrm>
            <a:off x="79418" y="5794156"/>
            <a:ext cx="24275211" cy="3496283"/>
          </a:xfrm>
          <a:prstGeom prst="rect">
            <a:avLst/>
          </a:prstGeom>
          <a:solidFill>
            <a:schemeClr val="accent4">
              <a:hueOff val="-476017"/>
              <a:lumOff val="-10042"/>
            </a:schemeClr>
          </a:solidFill>
          <a:ln w="12700">
            <a:miter lim="400000"/>
          </a:ln>
        </p:spPr>
        <p:txBody>
          <a:bodyPr lIns="45719" rIns="45719" anchor="ctr"/>
          <a:lstStyle/>
          <a:p>
            <a:pPr algn="ctr" defTabSz="914400">
              <a:lnSpc>
                <a:spcPct val="100000"/>
              </a:lnSpc>
              <a:spcBef>
                <a:spcPts val="0"/>
              </a:spcBef>
              <a:defRPr sz="18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526" name="TextBox 23"/>
          <p:cNvSpPr txBox="1"/>
          <p:nvPr/>
        </p:nvSpPr>
        <p:spPr>
          <a:xfrm>
            <a:off x="156556" y="1568337"/>
            <a:ext cx="23308856" cy="15260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5000">
                <a:latin typeface="Calibri"/>
                <a:ea typeface="Calibri"/>
                <a:cs typeface="Calibri"/>
                <a:sym typeface="Calibri"/>
              </a:defRPr>
            </a:lvl1pPr>
          </a:lstStyle>
          <a:p>
            <a:pPr/>
            <a:r>
              <a:t>Debtor C borrows the maximum amount the bank can lend (10% reserve requirement) of $90,000 to put a down payment on a house.</a:t>
            </a:r>
          </a:p>
        </p:txBody>
      </p:sp>
      <p:pic>
        <p:nvPicPr>
          <p:cNvPr id="527" name="Picture 11" descr="Picture 11"/>
          <p:cNvPicPr>
            <a:picLocks noChangeAspect="1"/>
          </p:cNvPicPr>
          <p:nvPr/>
        </p:nvPicPr>
        <p:blipFill>
          <a:blip r:embed="rId2">
            <a:extLst/>
          </a:blip>
          <a:stretch>
            <a:fillRect/>
          </a:stretch>
        </p:blipFill>
        <p:spPr>
          <a:xfrm>
            <a:off x="252859" y="4207600"/>
            <a:ext cx="23878282" cy="3596422"/>
          </a:xfrm>
          <a:prstGeom prst="rect">
            <a:avLst/>
          </a:prstGeom>
          <a:ln w="12700">
            <a:miter lim="400000"/>
          </a:ln>
        </p:spPr>
      </p:pic>
      <p:sp>
        <p:nvSpPr>
          <p:cNvPr id="528" name="Rectangle 22"/>
          <p:cNvSpPr/>
          <p:nvPr/>
        </p:nvSpPr>
        <p:spPr>
          <a:xfrm>
            <a:off x="54395" y="6328265"/>
            <a:ext cx="24275210" cy="3496282"/>
          </a:xfrm>
          <a:prstGeom prst="rect">
            <a:avLst/>
          </a:prstGeom>
          <a:solidFill>
            <a:schemeClr val="accent4">
              <a:hueOff val="-476017"/>
              <a:lumOff val="-10042"/>
            </a:schemeClr>
          </a:solidFill>
          <a:ln w="12700">
            <a:miter lim="400000"/>
          </a:ln>
        </p:spPr>
        <p:txBody>
          <a:bodyPr lIns="45719" rIns="45719" anchor="ctr"/>
          <a:lstStyle/>
          <a:p>
            <a:pPr algn="ctr" defTabSz="914400">
              <a:lnSpc>
                <a:spcPct val="100000"/>
              </a:lnSpc>
              <a:spcBef>
                <a:spcPts val="0"/>
              </a:spcBef>
              <a:defRPr sz="18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530" name="TextBox 23"/>
          <p:cNvSpPr txBox="1"/>
          <p:nvPr/>
        </p:nvSpPr>
        <p:spPr>
          <a:xfrm>
            <a:off x="156556" y="1568337"/>
            <a:ext cx="24070887" cy="1754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5900">
                <a:latin typeface="Calibri"/>
                <a:ea typeface="Calibri"/>
                <a:cs typeface="Calibri"/>
                <a:sym typeface="Calibri"/>
              </a:defRPr>
            </a:lvl1pPr>
          </a:lstStyle>
          <a:p>
            <a:pPr/>
            <a:r>
              <a:t>Debtor C writes a check for $90,000 to Property Owner/Depositor D, who then deposits it in the bank.</a:t>
            </a:r>
          </a:p>
        </p:txBody>
      </p:sp>
      <p:pic>
        <p:nvPicPr>
          <p:cNvPr id="531" name="Picture 11" descr="Picture 11"/>
          <p:cNvPicPr>
            <a:picLocks noChangeAspect="1"/>
          </p:cNvPicPr>
          <p:nvPr/>
        </p:nvPicPr>
        <p:blipFill>
          <a:blip r:embed="rId2">
            <a:extLst/>
          </a:blip>
          <a:stretch>
            <a:fillRect/>
          </a:stretch>
        </p:blipFill>
        <p:spPr>
          <a:xfrm>
            <a:off x="252859" y="4207600"/>
            <a:ext cx="23878282" cy="3596422"/>
          </a:xfrm>
          <a:prstGeom prst="rect">
            <a:avLst/>
          </a:prstGeom>
          <a:ln w="12700">
            <a:miter lim="400000"/>
          </a:ln>
        </p:spPr>
      </p:pic>
      <p:sp>
        <p:nvSpPr>
          <p:cNvPr id="532" name="Rectangle 22"/>
          <p:cNvSpPr/>
          <p:nvPr/>
        </p:nvSpPr>
        <p:spPr>
          <a:xfrm>
            <a:off x="54395" y="6799537"/>
            <a:ext cx="24275210" cy="3496283"/>
          </a:xfrm>
          <a:prstGeom prst="rect">
            <a:avLst/>
          </a:prstGeom>
          <a:solidFill>
            <a:schemeClr val="accent4">
              <a:hueOff val="-476017"/>
              <a:lumOff val="-10042"/>
            </a:schemeClr>
          </a:solidFill>
          <a:ln w="12700">
            <a:miter lim="400000"/>
          </a:ln>
        </p:spPr>
        <p:txBody>
          <a:bodyPr lIns="45719" rIns="45719" anchor="ctr"/>
          <a:lstStyle/>
          <a:p>
            <a:pPr algn="ctr" defTabSz="914400">
              <a:lnSpc>
                <a:spcPct val="100000"/>
              </a:lnSpc>
              <a:spcBef>
                <a:spcPts val="0"/>
              </a:spcBef>
              <a:defRPr sz="18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534" name="TextBox 23"/>
          <p:cNvSpPr txBox="1"/>
          <p:nvPr/>
        </p:nvSpPr>
        <p:spPr>
          <a:xfrm>
            <a:off x="616118" y="1254156"/>
            <a:ext cx="23151765" cy="15938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5300">
                <a:latin typeface="Calibri"/>
                <a:ea typeface="Calibri"/>
                <a:cs typeface="Calibri"/>
                <a:sym typeface="Calibri"/>
              </a:defRPr>
            </a:lvl1pPr>
          </a:lstStyle>
          <a:p>
            <a:pPr/>
            <a:r>
              <a:t>Debtor E borrows the maximum amount of $81,000 from the bank (available from the new $90,000 deposit) to buy a piece of art from Art Gallery Owner/Depositor F.</a:t>
            </a:r>
          </a:p>
        </p:txBody>
      </p:sp>
      <p:pic>
        <p:nvPicPr>
          <p:cNvPr id="535" name="Picture 11" descr="Picture 11"/>
          <p:cNvPicPr>
            <a:picLocks noChangeAspect="1"/>
          </p:cNvPicPr>
          <p:nvPr/>
        </p:nvPicPr>
        <p:blipFill>
          <a:blip r:embed="rId2">
            <a:extLst/>
          </a:blip>
          <a:stretch>
            <a:fillRect/>
          </a:stretch>
        </p:blipFill>
        <p:spPr>
          <a:xfrm>
            <a:off x="252859" y="4207600"/>
            <a:ext cx="23878282" cy="3596422"/>
          </a:xfrm>
          <a:prstGeom prst="rect">
            <a:avLst/>
          </a:prstGeom>
          <a:ln w="12700">
            <a:miter lim="400000"/>
          </a:ln>
        </p:spPr>
      </p:pic>
      <p:sp>
        <p:nvSpPr>
          <p:cNvPr id="536" name="Rectangle 22"/>
          <p:cNvSpPr/>
          <p:nvPr/>
        </p:nvSpPr>
        <p:spPr>
          <a:xfrm>
            <a:off x="54395" y="7270809"/>
            <a:ext cx="24275210" cy="3496283"/>
          </a:xfrm>
          <a:prstGeom prst="rect">
            <a:avLst/>
          </a:prstGeom>
          <a:solidFill>
            <a:schemeClr val="accent4">
              <a:hueOff val="-476017"/>
              <a:lumOff val="-10042"/>
            </a:schemeClr>
          </a:solidFill>
          <a:ln w="12700">
            <a:miter lim="400000"/>
          </a:ln>
        </p:spPr>
        <p:txBody>
          <a:bodyPr lIns="45719" rIns="45719" anchor="ctr"/>
          <a:lstStyle/>
          <a:p>
            <a:pPr algn="ctr" defTabSz="914400">
              <a:lnSpc>
                <a:spcPct val="100000"/>
              </a:lnSpc>
              <a:spcBef>
                <a:spcPts val="0"/>
              </a:spcBef>
              <a:defRPr sz="18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199" name="Class One"/>
          <p:cNvSpPr txBox="1"/>
          <p:nvPr>
            <p:ph type="body" idx="21"/>
          </p:nvPr>
        </p:nvSpPr>
        <p:spPr>
          <a:xfrm>
            <a:off x="1201340" y="11859862"/>
            <a:ext cx="3117705" cy="705108"/>
          </a:xfrm>
          <a:prstGeom prst="rect">
            <a:avLst/>
          </a:prstGeom>
          <a:extLst>
            <a:ext uri="{C572A759-6A51-4108-AA02-DFA0A04FC94B}">
              <ma14:wrappingTextBoxFlag xmlns:ma14="http://schemas.microsoft.com/office/mac/drawingml/2011/main" val="1"/>
            </a:ext>
          </a:extLst>
        </p:spPr>
        <p:txBody>
          <a:bodyPr/>
          <a:lstStyle/>
          <a:p>
            <a:pPr/>
            <a:r>
              <a:t>Class One</a:t>
            </a:r>
          </a:p>
        </p:txBody>
      </p:sp>
      <p:sp>
        <p:nvSpPr>
          <p:cNvPr id="200" name="The Power of Money"/>
          <p:cNvSpPr txBox="1"/>
          <p:nvPr>
            <p:ph type="ctrTitle"/>
          </p:nvPr>
        </p:nvSpPr>
        <p:spPr>
          <a:prstGeom prst="rect">
            <a:avLst/>
          </a:prstGeom>
        </p:spPr>
        <p:txBody>
          <a:bodyPr/>
          <a:lstStyle/>
          <a:p>
            <a:pPr/>
            <a:r>
              <a:t>The Power of Money</a:t>
            </a:r>
          </a:p>
        </p:txBody>
      </p:sp>
      <p:sp>
        <p:nvSpPr>
          <p:cNvPr id="201" name="What is money?"/>
          <p:cNvSpPr txBox="1"/>
          <p:nvPr>
            <p:ph type="subTitle" sz="quarter" idx="1"/>
          </p:nvPr>
        </p:nvSpPr>
        <p:spPr>
          <a:prstGeom prst="rect">
            <a:avLst/>
          </a:prstGeom>
        </p:spPr>
        <p:txBody>
          <a:bodyPr/>
          <a:lstStyle/>
          <a:p>
            <a:pPr/>
            <a:r>
              <a:t>What is money?</a:t>
            </a:r>
          </a:p>
        </p:txBody>
      </p:sp>
      <p:pic>
        <p:nvPicPr>
          <p:cNvPr id="202" name="Logo MPB Assets.pdf" descr="Logo MPB Assets.pdf"/>
          <p:cNvPicPr>
            <a:picLocks noChangeAspect="1"/>
          </p:cNvPicPr>
          <p:nvPr/>
        </p:nvPicPr>
        <p:blipFill>
          <a:blip r:embed="rId2">
            <a:extLst/>
          </a:blip>
          <a:stretch>
            <a:fillRect/>
          </a:stretch>
        </p:blipFill>
        <p:spPr>
          <a:xfrm>
            <a:off x="17908477" y="464546"/>
            <a:ext cx="5722050" cy="3057097"/>
          </a:xfrm>
          <a:prstGeom prst="rect">
            <a:avLst/>
          </a:prstGeom>
          <a:ln w="12700">
            <a:miter lim="400000"/>
          </a:ln>
        </p:spPr>
      </p:pic>
      <p:pic>
        <p:nvPicPr>
          <p:cNvPr id="203"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204" name="11-23"/>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11-23</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538" name="TextBox 23"/>
          <p:cNvSpPr txBox="1"/>
          <p:nvPr/>
        </p:nvSpPr>
        <p:spPr>
          <a:xfrm>
            <a:off x="932201" y="2039610"/>
            <a:ext cx="22519598" cy="6864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lnSpc>
                <a:spcPct val="100000"/>
              </a:lnSpc>
              <a:spcBef>
                <a:spcPts val="0"/>
              </a:spcBef>
              <a:defRPr sz="4600">
                <a:latin typeface="Calibri"/>
                <a:ea typeface="Calibri"/>
                <a:cs typeface="Calibri"/>
                <a:sym typeface="Calibri"/>
              </a:defRPr>
            </a:lvl1pPr>
          </a:lstStyle>
          <a:p>
            <a:pPr/>
            <a:r>
              <a:t>Art Gallery Owner/Depositor F deposits the $81,000 from Debtor E's loan in the bank.</a:t>
            </a:r>
          </a:p>
        </p:txBody>
      </p:sp>
      <p:sp>
        <p:nvSpPr>
          <p:cNvPr id="539" name="TextBox 1"/>
          <p:cNvSpPr txBox="1"/>
          <p:nvPr/>
        </p:nvSpPr>
        <p:spPr>
          <a:xfrm>
            <a:off x="573736" y="8698193"/>
            <a:ext cx="22681353" cy="35820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100000"/>
              </a:lnSpc>
              <a:spcBef>
                <a:spcPts val="0"/>
              </a:spcBef>
              <a:defRPr sz="4600">
                <a:latin typeface="Calibri"/>
                <a:ea typeface="Calibri"/>
                <a:cs typeface="Calibri"/>
                <a:sym typeface="Calibri"/>
              </a:defRPr>
            </a:pPr>
            <a:r>
              <a:t>Note that the bank has £81,000 in cash, with £19,000 committed to reserves, and £171,000 in loans it is owed, which balances to the money supply of £271,000.</a:t>
            </a:r>
          </a:p>
          <a:p>
            <a:pPr defTabSz="914400">
              <a:lnSpc>
                <a:spcPct val="100000"/>
              </a:lnSpc>
              <a:spcBef>
                <a:spcPts val="0"/>
              </a:spcBef>
              <a:defRPr sz="4600">
                <a:latin typeface="Calibri"/>
                <a:ea typeface="Calibri"/>
                <a:cs typeface="Calibri"/>
                <a:sym typeface="Calibri"/>
              </a:defRPr>
            </a:pPr>
          </a:p>
          <a:p>
            <a:pPr defTabSz="914400">
              <a:lnSpc>
                <a:spcPct val="100000"/>
              </a:lnSpc>
              <a:spcBef>
                <a:spcPts val="0"/>
              </a:spcBef>
              <a:defRPr sz="4600">
                <a:latin typeface="Calibri"/>
                <a:ea typeface="Calibri"/>
                <a:cs typeface="Calibri"/>
                <a:sym typeface="Calibri"/>
              </a:defRPr>
            </a:pPr>
            <a:r>
              <a:t>But, if the lottery winner comes to take their money out, the bank only has £81,000 in free cash!!</a:t>
            </a:r>
          </a:p>
        </p:txBody>
      </p:sp>
      <p:sp>
        <p:nvSpPr>
          <p:cNvPr id="540" name="TextBox 2"/>
          <p:cNvSpPr txBox="1"/>
          <p:nvPr/>
        </p:nvSpPr>
        <p:spPr>
          <a:xfrm>
            <a:off x="8159393" y="12736706"/>
            <a:ext cx="15537320" cy="54933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lnSpc>
                <a:spcPct val="100000"/>
              </a:lnSpc>
              <a:spcBef>
                <a:spcPts val="0"/>
              </a:spcBef>
              <a:defRPr b="1" sz="3600">
                <a:latin typeface="Calibri"/>
                <a:ea typeface="Calibri"/>
                <a:cs typeface="Calibri"/>
                <a:sym typeface="Calibri"/>
              </a:defRPr>
            </a:lvl1pPr>
          </a:lstStyle>
          <a:p>
            <a:pPr/>
            <a:r>
              <a:t>*The money you have in a bank isn’t yours, it isn’t in the bank, and it isn’t money.</a:t>
            </a:r>
          </a:p>
        </p:txBody>
      </p:sp>
      <p:pic>
        <p:nvPicPr>
          <p:cNvPr id="541" name="Picture 11" descr="Picture 11"/>
          <p:cNvPicPr>
            <a:picLocks noChangeAspect="1"/>
          </p:cNvPicPr>
          <p:nvPr/>
        </p:nvPicPr>
        <p:blipFill>
          <a:blip r:embed="rId2">
            <a:extLst/>
          </a:blip>
          <a:stretch>
            <a:fillRect/>
          </a:stretch>
        </p:blipFill>
        <p:spPr>
          <a:xfrm>
            <a:off x="252859" y="4207600"/>
            <a:ext cx="23878282" cy="359642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0" grpId="2"/>
      <p:bldP build="whole" bldLvl="1" animBg="1" rev="0" advAuto="0" spid="539" grpId="1"/>
    </p:bld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43" name="Jerome Powell: &quot;As a central bank we have the ability to create money digitally&quot;" descr="Jerome Powell: &quot;As a central bank we have the ability to create money digitally&quot;"/>
          <p:cNvPicPr>
            <a:picLocks noChangeAspect="0"/>
          </p:cNvPicPr>
          <p:nvPr>
            <a:videoFile xmlns:mc="http://schemas.openxmlformats.org/markup-compatibility/2006" xmlns:aiw="http://developer.apple.com/namespaces/iwork" r:link="rId2" mc:Ignorable="aiw" aiw:title="Jerome Powell: &quot;As a central bank we have the ability to create money digitally&quot;" aiw:author="wonkmonk"/>
          </p:nvPr>
        </p:nvPicPr>
        <p:blipFill>
          <a:blip r:embed="rId3">
            <a:extLst/>
          </a:blip>
          <a:stretch>
            <a:fillRect/>
          </a:stretch>
        </p:blipFill>
        <p:spPr>
          <a:xfrm>
            <a:off x="5153896" y="1345111"/>
            <a:ext cx="14701037" cy="11025778"/>
          </a:xfrm>
          <a:prstGeom prst="rect">
            <a:avLst/>
          </a:prstGeom>
        </p:spPr>
      </p:pic>
      <p:sp>
        <p:nvSpPr>
          <p:cNvPr id="544" name="Banks can create infinite money…"/>
          <p:cNvSpPr txBox="1"/>
          <p:nvPr/>
        </p:nvSpPr>
        <p:spPr>
          <a:xfrm>
            <a:off x="6291529" y="234320"/>
            <a:ext cx="941862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Banks can create infinite money…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54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543"/>
                </p:tgtEl>
              </p:cMediaNode>
            </p:video>
            <p:seq concurrent="1" prevAc="none" nextAc="seek">
              <p:cTn id="8" evtFilter="cancelBubble" nodeType="interactiveSeq" restart="whenNotActive" fill="hold">
                <p:stCondLst>
                  <p:cond delay="0" evt="onClick">
                    <p:tgtEl>
                      <p:spTgt spid="54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43"/>
                                        </p:tgtEl>
                                      </p:cBhvr>
                                    </p:cmd>
                                  </p:childTnLst>
                                </p:cTn>
                              </p:par>
                            </p:childTnLst>
                          </p:cTn>
                        </p:par>
                      </p:childTnLst>
                    </p:cTn>
                  </p:par>
                </p:childTnLst>
              </p:cTn>
              <p:nextCondLst>
                <p:cond delay="0" evt="onClick">
                  <p:tgtEl>
                    <p:spTgt spid="543"/>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46" name="There's an INFINITE Amount of Cash At The Federal Reserve - Neel Kashkari" descr="There's an INFINITE Amount of Cash At The Federal Reserve - Neel Kashkari"/>
          <p:cNvPicPr>
            <a:picLocks noChangeAspect="0"/>
          </p:cNvPicPr>
          <p:nvPr>
            <a:videoFile xmlns:mc="http://schemas.openxmlformats.org/markup-compatibility/2006" xmlns:aiw="http://developer.apple.com/namespaces/iwork" r:link="rId2" mc:Ignorable="aiw" aiw:title="There's an INFINITE Amount of Cash At The Federal Reserve - Neel Kashkari" aiw:author="PlanXRP"/>
          </p:nvPr>
        </p:nvPicPr>
        <p:blipFill>
          <a:blip r:embed="rId3">
            <a:extLst/>
          </a:blip>
          <a:stretch>
            <a:fillRect/>
          </a:stretch>
        </p:blipFill>
        <p:spPr>
          <a:xfrm>
            <a:off x="4064000" y="2286000"/>
            <a:ext cx="16256000" cy="9144000"/>
          </a:xfrm>
          <a:prstGeom prst="rect">
            <a:avLst/>
          </a:prstGeom>
        </p:spPr>
      </p:pic>
      <p:sp>
        <p:nvSpPr>
          <p:cNvPr id="547" name="Banks can create infinite money…"/>
          <p:cNvSpPr txBox="1"/>
          <p:nvPr/>
        </p:nvSpPr>
        <p:spPr>
          <a:xfrm>
            <a:off x="7296909" y="768428"/>
            <a:ext cx="941862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Banks can create infinite money…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54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546"/>
                </p:tgtEl>
              </p:cMediaNode>
            </p:video>
            <p:seq concurrent="1" prevAc="none" nextAc="seek">
              <p:cTn id="8" evtFilter="cancelBubble" nodeType="interactiveSeq" restart="whenNotActive" fill="hold">
                <p:stCondLst>
                  <p:cond delay="0" evt="onClick">
                    <p:tgtEl>
                      <p:spTgt spid="54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46"/>
                                        </p:tgtEl>
                                      </p:cBhvr>
                                    </p:cmd>
                                  </p:childTnLst>
                                </p:cTn>
                              </p:par>
                            </p:childTnLst>
                          </p:cTn>
                        </p:par>
                      </p:childTnLst>
                    </p:cTn>
                  </p:par>
                </p:childTnLst>
              </p:cTn>
              <p:nextCondLst>
                <p:cond delay="0" evt="onClick">
                  <p:tgtEl>
                    <p:spTgt spid="546"/>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49" name="unknown.jpeg" descr="unknown.jpeg"/>
          <p:cNvPicPr>
            <a:picLocks noChangeAspect="1"/>
          </p:cNvPicPr>
          <p:nvPr/>
        </p:nvPicPr>
        <p:blipFill>
          <a:blip r:embed="rId2">
            <a:extLst/>
          </a:blip>
          <a:stretch>
            <a:fillRect/>
          </a:stretch>
        </p:blipFill>
        <p:spPr>
          <a:xfrm>
            <a:off x="1340316" y="1248238"/>
            <a:ext cx="21703368" cy="11359224"/>
          </a:xfrm>
          <a:prstGeom prst="rect">
            <a:avLst/>
          </a:prstGeom>
          <a:ln w="12700">
            <a:miter lim="400000"/>
          </a:ln>
        </p:spPr>
      </p:pic>
      <p:sp>
        <p:nvSpPr>
          <p:cNvPr id="550" name="Text"/>
          <p:cNvSpPr txBox="1"/>
          <p:nvPr/>
        </p:nvSpPr>
        <p:spPr>
          <a:xfrm>
            <a:off x="1340316" y="1108538"/>
            <a:ext cx="15240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200">
                <a:latin typeface="Times Roman"/>
                <a:ea typeface="Times Roman"/>
                <a:cs typeface="Times Roman"/>
                <a:sym typeface="Times Roman"/>
              </a:defRPr>
            </a:lvl1pPr>
          </a:lstStyle>
          <a:p>
            <a:pPr/>
            <a:r>
              <a:t> </a:t>
            </a:r>
          </a:p>
        </p:txBody>
      </p:sp>
      <p:sp>
        <p:nvSpPr>
          <p:cNvPr id="551" name="Why has this graph been discontinued?"/>
          <p:cNvSpPr txBox="1"/>
          <p:nvPr/>
        </p:nvSpPr>
        <p:spPr>
          <a:xfrm>
            <a:off x="12323812" y="12707322"/>
            <a:ext cx="10898734"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Why has this graph been discontinued?</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53" name="Anger on the streets of Cyprus after bank bail-out deal" descr="Anger on the streets of Cyprus after bank bail-out deal"/>
          <p:cNvPicPr>
            <a:picLocks noChangeAspect="0"/>
          </p:cNvPicPr>
          <p:nvPr>
            <a:videoFile xmlns:mc="http://schemas.openxmlformats.org/markup-compatibility/2006" xmlns:aiw="http://developer.apple.com/namespaces/iwork" r:link="rId2" mc:Ignorable="aiw" aiw:title="Anger on the streets of Cyprus after bank bail-out deal" aiw:author="The Telegraph"/>
          </p:nvPr>
        </p:nvPicPr>
        <p:blipFill>
          <a:blip r:embed="rId3">
            <a:extLst/>
          </a:blip>
          <a:stretch>
            <a:fillRect/>
          </a:stretch>
        </p:blipFill>
        <p:spPr>
          <a:xfrm>
            <a:off x="4870446" y="1366834"/>
            <a:ext cx="14643108" cy="10982332"/>
          </a:xfrm>
          <a:prstGeom prst="rect">
            <a:avLst/>
          </a:prstGeom>
        </p:spPr>
      </p:pic>
      <p:sp>
        <p:nvSpPr>
          <p:cNvPr id="554" name="Banks can confiscate and censor money…"/>
          <p:cNvSpPr txBox="1"/>
          <p:nvPr/>
        </p:nvSpPr>
        <p:spPr>
          <a:xfrm>
            <a:off x="6291529" y="234320"/>
            <a:ext cx="1180094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Banks can confiscate and censor money…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55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553"/>
                </p:tgtEl>
              </p:cMediaNode>
            </p:video>
            <p:seq concurrent="1" prevAc="none" nextAc="seek">
              <p:cTn id="8" evtFilter="cancelBubble" nodeType="interactiveSeq" restart="whenNotActive" fill="hold">
                <p:stCondLst>
                  <p:cond delay="0" evt="onClick">
                    <p:tgtEl>
                      <p:spTgt spid="55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53"/>
                                        </p:tgtEl>
                                      </p:cBhvr>
                                    </p:cmd>
                                  </p:childTnLst>
                                </p:cTn>
                              </p:par>
                            </p:childTnLst>
                          </p:cTn>
                        </p:par>
                      </p:childTnLst>
                    </p:cTn>
                  </p:par>
                </p:childTnLst>
              </p:cTn>
              <p:nextCondLst>
                <p:cond delay="0" evt="onClick">
                  <p:tgtEl>
                    <p:spTgt spid="55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56" name="Lebanon financial crisis pushes people to raid banks for their own money - BBC News" descr="Lebanon financial crisis pushes people to raid banks for their own money - BBC News"/>
          <p:cNvPicPr>
            <a:picLocks noChangeAspect="0"/>
          </p:cNvPicPr>
          <p:nvPr>
            <a:videoFile xmlns:mc="http://schemas.openxmlformats.org/markup-compatibility/2006" xmlns:aiw="http://developer.apple.com/namespaces/iwork" r:link="rId2" mc:Ignorable="aiw" aiw:title="Lebanon financial crisis pushes people to raid banks for their own money - BBC News" aiw:author="BBC News"/>
          </p:nvPr>
        </p:nvPicPr>
        <p:blipFill>
          <a:blip r:embed="rId3">
            <a:extLst/>
          </a:blip>
          <a:stretch>
            <a:fillRect/>
          </a:stretch>
        </p:blipFill>
        <p:spPr>
          <a:xfrm>
            <a:off x="5290555" y="1681916"/>
            <a:ext cx="13802890" cy="10352168"/>
          </a:xfrm>
          <a:prstGeom prst="rect">
            <a:avLst/>
          </a:prstGeom>
        </p:spPr>
      </p:pic>
      <p:sp>
        <p:nvSpPr>
          <p:cNvPr id="557" name="Banks can confiscate and censor money…"/>
          <p:cNvSpPr txBox="1"/>
          <p:nvPr/>
        </p:nvSpPr>
        <p:spPr>
          <a:xfrm>
            <a:off x="6291529" y="234320"/>
            <a:ext cx="1180094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Banks can confiscate and censor money…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55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556"/>
                </p:tgtEl>
              </p:cMediaNode>
            </p:video>
            <p:seq concurrent="1" prevAc="none" nextAc="seek">
              <p:cTn id="8" evtFilter="cancelBubble" nodeType="interactiveSeq" restart="whenNotActive" fill="hold">
                <p:stCondLst>
                  <p:cond delay="0" evt="onClick">
                    <p:tgtEl>
                      <p:spTgt spid="55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56"/>
                                        </p:tgtEl>
                                      </p:cBhvr>
                                    </p:cmd>
                                  </p:childTnLst>
                                </p:cTn>
                              </p:par>
                            </p:childTnLst>
                          </p:cTn>
                        </p:par>
                      </p:childTnLst>
                    </p:cTn>
                  </p:par>
                </p:childTnLst>
              </p:cTn>
              <p:nextCondLst>
                <p:cond delay="0" evt="onClick">
                  <p:tgtEl>
                    <p:spTgt spid="556"/>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59" name="Canada Targets Bank Accounts of Protesters and Truckers" descr="Canada Targets Bank Accounts of Protesters and Truckers"/>
          <p:cNvPicPr>
            <a:picLocks noChangeAspect="0"/>
          </p:cNvPicPr>
          <p:nvPr>
            <a:videoFile xmlns:mc="http://schemas.openxmlformats.org/markup-compatibility/2006" xmlns:aiw="http://developer.apple.com/namespaces/iwork" r:link="rId2" mc:Ignorable="aiw" aiw:title="Canada Targets Bank Accounts of Protesters and Truckers" aiw:author="Bloomberg Television"/>
          </p:nvPr>
        </p:nvPicPr>
        <p:blipFill>
          <a:blip r:embed="rId3">
            <a:extLst/>
          </a:blip>
          <a:stretch>
            <a:fillRect/>
          </a:stretch>
        </p:blipFill>
        <p:spPr>
          <a:xfrm>
            <a:off x="4064000" y="2286000"/>
            <a:ext cx="16256000" cy="9144000"/>
          </a:xfrm>
          <a:prstGeom prst="rect">
            <a:avLst/>
          </a:prstGeom>
        </p:spPr>
      </p:pic>
      <p:sp>
        <p:nvSpPr>
          <p:cNvPr id="560" name="Banks can confiscate and censor money…"/>
          <p:cNvSpPr txBox="1"/>
          <p:nvPr/>
        </p:nvSpPr>
        <p:spPr>
          <a:xfrm>
            <a:off x="6291529" y="548501"/>
            <a:ext cx="1180094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Banks can confiscate and censor money…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55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559"/>
                </p:tgtEl>
              </p:cMediaNode>
            </p:video>
            <p:seq concurrent="1" prevAc="none" nextAc="seek">
              <p:cTn id="8" evtFilter="cancelBubble" nodeType="interactiveSeq" restart="whenNotActive" fill="hold">
                <p:stCondLst>
                  <p:cond delay="0" evt="onClick">
                    <p:tgtEl>
                      <p:spTgt spid="559"/>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59"/>
                                        </p:tgtEl>
                                      </p:cBhvr>
                                    </p:cmd>
                                  </p:childTnLst>
                                </p:cTn>
                              </p:par>
                            </p:childTnLst>
                          </p:cTn>
                        </p:par>
                      </p:childTnLst>
                    </p:cTn>
                  </p:par>
                </p:childTnLst>
              </p:cTn>
              <p:nextCondLst>
                <p:cond delay="0" evt="onClick">
                  <p:tgtEl>
                    <p:spTgt spid="559"/>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62" name="Screenshot 2024-01-02 at 16.18.37.png" descr="Screenshot 2024-01-02 at 16.18.37.png"/>
          <p:cNvPicPr>
            <a:picLocks noChangeAspect="1"/>
          </p:cNvPicPr>
          <p:nvPr/>
        </p:nvPicPr>
        <p:blipFill>
          <a:blip r:embed="rId2">
            <a:extLst/>
          </a:blip>
          <a:stretch>
            <a:fillRect/>
          </a:stretch>
        </p:blipFill>
        <p:spPr>
          <a:xfrm>
            <a:off x="693828" y="602739"/>
            <a:ext cx="22996343" cy="12573246"/>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64" name="Screenshot 2024-01-02 at 16.19.44.png" descr="Screenshot 2024-01-02 at 16.19.44.png"/>
          <p:cNvPicPr>
            <a:picLocks noChangeAspect="1"/>
          </p:cNvPicPr>
          <p:nvPr/>
        </p:nvPicPr>
        <p:blipFill>
          <a:blip r:embed="rId2">
            <a:extLst/>
          </a:blip>
          <a:stretch>
            <a:fillRect/>
          </a:stretch>
        </p:blipFill>
        <p:spPr>
          <a:xfrm>
            <a:off x="503660" y="830563"/>
            <a:ext cx="23376680" cy="12054874"/>
          </a:xfrm>
          <a:prstGeom prst="rect">
            <a:avLst/>
          </a:prstGeom>
          <a:ln w="12700">
            <a:miter lim="400000"/>
          </a:ln>
        </p:spPr>
      </p:pic>
      <p:sp>
        <p:nvSpPr>
          <p:cNvPr id="565" name="Think Pair Share: What do these graphs show?"/>
          <p:cNvSpPr txBox="1"/>
          <p:nvPr/>
        </p:nvSpPr>
        <p:spPr>
          <a:xfrm>
            <a:off x="895311" y="1051191"/>
            <a:ext cx="12895784"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Think Pair Share: What do these graphs show?</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67" name="Screenshot 2024-01-02 at 16.21.00.png" descr="Screenshot 2024-01-02 at 16.21.00.png"/>
          <p:cNvPicPr>
            <a:picLocks noChangeAspect="1"/>
          </p:cNvPicPr>
          <p:nvPr/>
        </p:nvPicPr>
        <p:blipFill>
          <a:blip r:embed="rId2">
            <a:extLst/>
          </a:blip>
          <a:srcRect l="0" t="3110" r="0" b="0"/>
          <a:stretch>
            <a:fillRect/>
          </a:stretch>
        </p:blipFill>
        <p:spPr>
          <a:xfrm>
            <a:off x="365287" y="749953"/>
            <a:ext cx="23653426" cy="12216095"/>
          </a:xfrm>
          <a:prstGeom prst="rect">
            <a:avLst/>
          </a:prstGeom>
          <a:ln w="12700">
            <a:miter lim="400000"/>
          </a:ln>
        </p:spPr>
      </p:pic>
      <p:sp>
        <p:nvSpPr>
          <p:cNvPr id="568" name="Think Pair Share: What is the message of these images?"/>
          <p:cNvSpPr txBox="1"/>
          <p:nvPr/>
        </p:nvSpPr>
        <p:spPr>
          <a:xfrm>
            <a:off x="549712" y="831264"/>
            <a:ext cx="15437206"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Think Pair Share: What is the message of these images?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06" name="Examining different mon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Examining different monies</a:t>
            </a:r>
          </a:p>
        </p:txBody>
      </p:sp>
      <p:sp>
        <p:nvSpPr>
          <p:cNvPr id="207" name="Class Activity"/>
          <p:cNvSpPr txBox="1"/>
          <p:nvPr>
            <p:ph type="title"/>
          </p:nvPr>
        </p:nvSpPr>
        <p:spPr>
          <a:prstGeom prst="rect">
            <a:avLst/>
          </a:prstGeom>
        </p:spPr>
        <p:txBody>
          <a:bodyPr/>
          <a:lstStyle/>
          <a:p>
            <a:pPr/>
            <a:r>
              <a:t>Class Activity</a:t>
            </a:r>
          </a:p>
        </p:txBody>
      </p:sp>
      <p:sp>
        <p:nvSpPr>
          <p:cNvPr id="208" name="Pass around the money.…"/>
          <p:cNvSpPr txBox="1"/>
          <p:nvPr>
            <p:ph type="body" sz="half" idx="1"/>
          </p:nvPr>
        </p:nvSpPr>
        <p:spPr>
          <a:xfrm>
            <a:off x="1143663" y="3581609"/>
            <a:ext cx="10377419" cy="9483042"/>
          </a:xfrm>
          <a:prstGeom prst="rect">
            <a:avLst/>
          </a:prstGeom>
        </p:spPr>
        <p:txBody>
          <a:bodyPr/>
          <a:lstStyle/>
          <a:p>
            <a:pPr marL="505968" indent="-505968" defTabSz="2023821">
              <a:spcBef>
                <a:spcPts val="3700"/>
              </a:spcBef>
              <a:defRPr sz="3984"/>
            </a:pPr>
            <a:r>
              <a:t>Pass around the money.</a:t>
            </a:r>
          </a:p>
          <a:p>
            <a:pPr marL="505968" indent="-505968" defTabSz="2023821">
              <a:spcBef>
                <a:spcPts val="3700"/>
              </a:spcBef>
              <a:defRPr sz="3984"/>
            </a:pPr>
            <a:r>
              <a:t>When or where was the money used?</a:t>
            </a:r>
          </a:p>
          <a:p>
            <a:pPr marL="505968" indent="-505968" defTabSz="2023821">
              <a:spcBef>
                <a:spcPts val="3700"/>
              </a:spcBef>
              <a:defRPr sz="3984"/>
            </a:pPr>
            <a:r>
              <a:t>What gives the money value?</a:t>
            </a:r>
          </a:p>
          <a:p>
            <a:pPr marL="505968" indent="-505968" defTabSz="2023821">
              <a:spcBef>
                <a:spcPts val="3700"/>
              </a:spcBef>
              <a:defRPr sz="3984"/>
            </a:pPr>
            <a:r>
              <a:t>Which note do you think is the most valuable?</a:t>
            </a:r>
          </a:p>
          <a:p>
            <a:pPr marL="505968" indent="-505968" defTabSz="2023821">
              <a:spcBef>
                <a:spcPts val="3700"/>
              </a:spcBef>
              <a:defRPr sz="3984"/>
            </a:pPr>
            <a:r>
              <a:t>How was each type of money created?</a:t>
            </a:r>
          </a:p>
          <a:p>
            <a:pPr marL="505968" indent="-505968" defTabSz="2023821">
              <a:spcBef>
                <a:spcPts val="3700"/>
              </a:spcBef>
              <a:defRPr sz="3984"/>
            </a:pPr>
            <a:r>
              <a:t>Why not just print money and distribute it equally?</a:t>
            </a:r>
          </a:p>
          <a:p>
            <a:pPr marL="505968" indent="-505968" defTabSz="2023821">
              <a:spcBef>
                <a:spcPts val="3700"/>
              </a:spcBef>
              <a:defRPr sz="3984"/>
            </a:pPr>
            <a:r>
              <a:t>What gives gold its value?</a:t>
            </a:r>
          </a:p>
          <a:p>
            <a:pPr marL="505968" indent="-505968" defTabSz="2023821">
              <a:spcBef>
                <a:spcPts val="3700"/>
              </a:spcBef>
              <a:defRPr sz="3984"/>
            </a:pPr>
            <a:r>
              <a:t>Categorise the money into ‘Primitive’, ‘Metals’ and ‘Fiat’</a:t>
            </a:r>
          </a:p>
        </p:txBody>
      </p:sp>
      <p:pic>
        <p:nvPicPr>
          <p:cNvPr id="209" name="IMG_20240107_144657.jpeg" descr="IMG_20240107_144657.jpeg"/>
          <p:cNvPicPr>
            <a:picLocks noChangeAspect="1"/>
          </p:cNvPicPr>
          <p:nvPr/>
        </p:nvPicPr>
        <p:blipFill>
          <a:blip r:embed="rId2">
            <a:extLst/>
          </a:blip>
          <a:stretch>
            <a:fillRect/>
          </a:stretch>
        </p:blipFill>
        <p:spPr>
          <a:xfrm>
            <a:off x="11927092" y="2126728"/>
            <a:ext cx="11437413" cy="10327482"/>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0" name="Screenshot 2024-01-02 at 16.23.05.png" descr="Screenshot 2024-01-02 at 16.23.05.png"/>
          <p:cNvPicPr>
            <a:picLocks noChangeAspect="1"/>
          </p:cNvPicPr>
          <p:nvPr/>
        </p:nvPicPr>
        <p:blipFill>
          <a:blip r:embed="rId2">
            <a:extLst/>
          </a:blip>
          <a:stretch>
            <a:fillRect/>
          </a:stretch>
        </p:blipFill>
        <p:spPr>
          <a:xfrm>
            <a:off x="6258536" y="1169459"/>
            <a:ext cx="17962047" cy="10797994"/>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572" name="Independent Study:"/>
          <p:cNvSpPr txBox="1"/>
          <p:nvPr>
            <p:ph type="title"/>
          </p:nvPr>
        </p:nvSpPr>
        <p:spPr>
          <a:xfrm>
            <a:off x="945835" y="588069"/>
            <a:ext cx="9779001" cy="1422000"/>
          </a:xfrm>
          <a:prstGeom prst="rect">
            <a:avLst/>
          </a:prstGeom>
        </p:spPr>
        <p:txBody>
          <a:bodyPr/>
          <a:lstStyle/>
          <a:p>
            <a:pPr/>
            <a:r>
              <a:t>Independent Study:</a:t>
            </a:r>
          </a:p>
        </p:txBody>
      </p:sp>
      <p:sp>
        <p:nvSpPr>
          <p:cNvPr id="573" name="Read Chapter 2 of Magic Internet Money…"/>
          <p:cNvSpPr txBox="1"/>
          <p:nvPr>
            <p:ph type="body" sz="quarter" idx="1"/>
          </p:nvPr>
        </p:nvSpPr>
        <p:spPr>
          <a:xfrm>
            <a:off x="945835" y="7445123"/>
            <a:ext cx="9779001" cy="3103750"/>
          </a:xfrm>
          <a:prstGeom prst="rect">
            <a:avLst/>
          </a:prstGeom>
        </p:spPr>
        <p:txBody>
          <a:bodyPr/>
          <a:lstStyle/>
          <a:p>
            <a:pPr marL="916781" indent="-916781" defTabSz="742950">
              <a:buSzPct val="100000"/>
              <a:buAutoNum type="arabicPeriod" startAt="1"/>
              <a:defRPr b="0" sz="4950"/>
            </a:pPr>
            <a:r>
              <a:t>Read Chapter 2 of Magic Internet Money</a:t>
            </a:r>
          </a:p>
          <a:p>
            <a:pPr marL="916781" indent="-916781" defTabSz="742950">
              <a:buSzPct val="100000"/>
              <a:buAutoNum type="arabicPeriod" startAt="1"/>
              <a:defRPr b="0" sz="4950"/>
            </a:pPr>
            <a:r>
              <a:t>Watch ‘Bitcoin - The Greatest Money System’ on YouTube.</a:t>
            </a:r>
          </a:p>
        </p:txBody>
      </p:sp>
      <p:sp>
        <p:nvSpPr>
          <p:cNvPr id="574" name="Stretch and Challenge:"/>
          <p:cNvSpPr txBox="1"/>
          <p:nvPr/>
        </p:nvSpPr>
        <p:spPr>
          <a:xfrm>
            <a:off x="786227" y="5902142"/>
            <a:ext cx="11306426" cy="13251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2292038">
              <a:lnSpc>
                <a:spcPct val="80000"/>
              </a:lnSpc>
              <a:spcBef>
                <a:spcPts val="0"/>
              </a:spcBef>
              <a:defRPr b="1" spc="-159" sz="7990"/>
            </a:lvl1pPr>
          </a:lstStyle>
          <a:p>
            <a:pPr/>
            <a:r>
              <a:t>Stretch and Challenge:</a:t>
            </a:r>
          </a:p>
        </p:txBody>
      </p:sp>
      <p:sp>
        <p:nvSpPr>
          <p:cNvPr id="575" name="Read Chapter 4 of the Student Workbook and make note of any questions you have for discussion next lesson."/>
          <p:cNvSpPr txBox="1"/>
          <p:nvPr/>
        </p:nvSpPr>
        <p:spPr>
          <a:xfrm>
            <a:off x="786227" y="2031754"/>
            <a:ext cx="11306426" cy="38487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906594" indent="-906594" defTabSz="734694">
              <a:lnSpc>
                <a:spcPct val="100000"/>
              </a:lnSpc>
              <a:spcBef>
                <a:spcPts val="0"/>
              </a:spcBef>
              <a:buSzPct val="100000"/>
              <a:buAutoNum type="arabicPeriod" startAt="1"/>
              <a:defRPr sz="4895"/>
            </a:pPr>
            <a:r>
              <a:t>Read Chapter 4 of the Student Workbook and make note of any questions you have for </a:t>
            </a:r>
            <a:r>
              <a:rPr b="1"/>
              <a:t>discussion next lesson</a:t>
            </a:r>
            <a:r>
              <a:t>.</a:t>
            </a:r>
          </a:p>
        </p:txBody>
      </p:sp>
      <p:pic>
        <p:nvPicPr>
          <p:cNvPr id="576" name="Screenshot 2024-01-02 at 16.33.11.png" descr="Screenshot 2024-01-02 at 16.33.11.png"/>
          <p:cNvPicPr>
            <a:picLocks noChangeAspect="1"/>
          </p:cNvPicPr>
          <p:nvPr/>
        </p:nvPicPr>
        <p:blipFill>
          <a:blip r:embed="rId2">
            <a:extLst/>
          </a:blip>
          <a:stretch>
            <a:fillRect/>
          </a:stretch>
        </p:blipFill>
        <p:spPr>
          <a:xfrm>
            <a:off x="13498089" y="209682"/>
            <a:ext cx="10278511" cy="13296636"/>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578" name="Class Five"/>
          <p:cNvSpPr txBox="1"/>
          <p:nvPr>
            <p:ph type="body" idx="21"/>
          </p:nvPr>
        </p:nvSpPr>
        <p:spPr>
          <a:xfrm>
            <a:off x="761486" y="12048371"/>
            <a:ext cx="3117705" cy="705107"/>
          </a:xfrm>
          <a:prstGeom prst="rect">
            <a:avLst/>
          </a:prstGeom>
          <a:extLst>
            <a:ext uri="{C572A759-6A51-4108-AA02-DFA0A04FC94B}">
              <ma14:wrappingTextBoxFlag xmlns:ma14="http://schemas.microsoft.com/office/mac/drawingml/2011/main" val="1"/>
            </a:ext>
          </a:extLst>
        </p:spPr>
        <p:txBody>
          <a:bodyPr/>
          <a:lstStyle/>
          <a:p>
            <a:pPr/>
            <a:r>
              <a:t>Class Five</a:t>
            </a:r>
          </a:p>
        </p:txBody>
      </p:sp>
      <p:sp>
        <p:nvSpPr>
          <p:cNvPr id="579" name="The Future can be Decentralised"/>
          <p:cNvSpPr txBox="1"/>
          <p:nvPr>
            <p:ph type="ctrTitle"/>
          </p:nvPr>
        </p:nvSpPr>
        <p:spPr>
          <a:xfrm>
            <a:off x="735224" y="-1472501"/>
            <a:ext cx="21971004" cy="4648201"/>
          </a:xfrm>
          <a:prstGeom prst="rect">
            <a:avLst/>
          </a:prstGeom>
        </p:spPr>
        <p:txBody>
          <a:bodyPr/>
          <a:lstStyle/>
          <a:p>
            <a:pPr/>
            <a:r>
              <a:t>The Future can be Decentralised</a:t>
            </a:r>
          </a:p>
        </p:txBody>
      </p:sp>
      <p:sp>
        <p:nvSpPr>
          <p:cNvPr id="580" name="Making your own private key"/>
          <p:cNvSpPr txBox="1"/>
          <p:nvPr>
            <p:ph type="subTitle" sz="quarter" idx="1"/>
          </p:nvPr>
        </p:nvSpPr>
        <p:spPr>
          <a:xfrm>
            <a:off x="735226" y="3390177"/>
            <a:ext cx="21971001" cy="1905001"/>
          </a:xfrm>
          <a:prstGeom prst="rect">
            <a:avLst/>
          </a:prstGeom>
        </p:spPr>
        <p:txBody>
          <a:bodyPr/>
          <a:lstStyle/>
          <a:p>
            <a:pPr/>
            <a:r>
              <a:t>Making your own private key</a:t>
            </a:r>
          </a:p>
        </p:txBody>
      </p:sp>
      <p:pic>
        <p:nvPicPr>
          <p:cNvPr id="581" name="Logo MPB Assets.pdf" descr="Logo MPB Assets.pdf"/>
          <p:cNvPicPr>
            <a:picLocks noChangeAspect="1"/>
          </p:cNvPicPr>
          <p:nvPr/>
        </p:nvPicPr>
        <p:blipFill>
          <a:blip r:embed="rId2">
            <a:extLst/>
          </a:blip>
          <a:stretch>
            <a:fillRect/>
          </a:stretch>
        </p:blipFill>
        <p:spPr>
          <a:xfrm>
            <a:off x="17908477" y="464546"/>
            <a:ext cx="5722050" cy="3057097"/>
          </a:xfrm>
          <a:prstGeom prst="rect">
            <a:avLst/>
          </a:prstGeom>
          <a:ln w="12700">
            <a:miter lim="400000"/>
          </a:ln>
        </p:spPr>
      </p:pic>
      <p:pic>
        <p:nvPicPr>
          <p:cNvPr id="582"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583" name="60-74"/>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60-74</a:t>
            </a:r>
          </a:p>
        </p:txBody>
      </p:sp>
      <p:sp>
        <p:nvSpPr>
          <p:cNvPr id="584" name="Recap Questions:…"/>
          <p:cNvSpPr txBox="1"/>
          <p:nvPr/>
        </p:nvSpPr>
        <p:spPr>
          <a:xfrm>
            <a:off x="705475" y="4771631"/>
            <a:ext cx="18142755" cy="6372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u="sng"/>
            </a:pPr>
            <a:r>
              <a:t>Recap Questions:</a:t>
            </a:r>
          </a:p>
          <a:p>
            <a:pPr marL="889000" indent="-889000">
              <a:buSzPct val="100000"/>
              <a:buAutoNum type="arabicPeriod" startAt="1"/>
            </a:pPr>
            <a:r>
              <a:t>Why is trust required when using banks?</a:t>
            </a:r>
          </a:p>
          <a:p>
            <a:pPr marL="889000" indent="-889000">
              <a:buSzPct val="100000"/>
              <a:buAutoNum type="arabicPeriod" startAt="1"/>
            </a:pPr>
            <a:r>
              <a:t>Name two examples of how banks have violated this trust.</a:t>
            </a:r>
          </a:p>
          <a:p>
            <a:pPr marL="889000" indent="-889000">
              <a:buSzPct val="100000"/>
              <a:buAutoNum type="arabicPeriod" startAt="1"/>
            </a:pPr>
            <a:r>
              <a:t>What is ‘Fractional Reserve Banking’?</a:t>
            </a:r>
          </a:p>
          <a:p>
            <a:pPr marL="889000" indent="-889000">
              <a:buSzPct val="100000"/>
              <a:buAutoNum type="arabicPeriod" startAt="1"/>
            </a:pPr>
            <a:r>
              <a:t>Define ‘absolute scarcity’ and explain how this relates to Bitcoin.</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86" name="Byzantine General.png" descr="Byzantine General.png"/>
          <p:cNvPicPr>
            <a:picLocks noChangeAspect="1"/>
          </p:cNvPicPr>
          <p:nvPr/>
        </p:nvPicPr>
        <p:blipFill>
          <a:blip r:embed="rId2">
            <a:extLst/>
          </a:blip>
          <a:srcRect l="22260" t="0" r="7541" b="0"/>
          <a:stretch>
            <a:fillRect/>
          </a:stretch>
        </p:blipFill>
        <p:spPr>
          <a:xfrm>
            <a:off x="12063640" y="1392355"/>
            <a:ext cx="9921950" cy="10353851"/>
          </a:xfrm>
          <a:prstGeom prst="rect">
            <a:avLst/>
          </a:prstGeom>
          <a:ln w="12700">
            <a:miter lim="400000"/>
          </a:ln>
        </p:spPr>
      </p:pic>
      <p:sp>
        <p:nvSpPr>
          <p:cNvPr id="587" name="Introduction to the Byzantine Generals’ Problem"/>
          <p:cNvSpPr txBox="1"/>
          <p:nvPr>
            <p:ph type="body" idx="21"/>
          </p:nvPr>
        </p:nvSpPr>
        <p:spPr>
          <a:xfrm>
            <a:off x="1206500" y="2372962"/>
            <a:ext cx="10117359" cy="1580447"/>
          </a:xfrm>
          <a:prstGeom prst="rect">
            <a:avLst/>
          </a:prstGeom>
          <a:extLst>
            <a:ext uri="{C572A759-6A51-4108-AA02-DFA0A04FC94B}">
              <ma14:wrappingTextBoxFlag xmlns:ma14="http://schemas.microsoft.com/office/mac/drawingml/2011/main" val="1"/>
            </a:ext>
          </a:extLst>
        </p:spPr>
        <p:txBody>
          <a:bodyPr/>
          <a:lstStyle>
            <a:lvl1pPr defTabSz="726440">
              <a:defRPr sz="4840"/>
            </a:lvl1pPr>
          </a:lstStyle>
          <a:p>
            <a:pPr/>
            <a:r>
              <a:t>Introduction to the Byzantine Generals’ Problem</a:t>
            </a:r>
          </a:p>
        </p:txBody>
      </p:sp>
      <p:sp>
        <p:nvSpPr>
          <p:cNvPr id="588" name="Follow your teachers instructions to understand the problem.…"/>
          <p:cNvSpPr txBox="1"/>
          <p:nvPr>
            <p:ph type="body" sz="half" idx="1"/>
          </p:nvPr>
        </p:nvSpPr>
        <p:spPr>
          <a:prstGeom prst="rect">
            <a:avLst/>
          </a:prstGeom>
        </p:spPr>
        <p:txBody>
          <a:bodyPr/>
          <a:lstStyle/>
          <a:p>
            <a:pPr/>
            <a:r>
              <a:t>Follow your teachers instructions to understand the problem.</a:t>
            </a:r>
          </a:p>
          <a:p>
            <a:pPr/>
            <a:r>
              <a:t>We are going to learn how Bitcoin solves this problem. Can a problem be solved twice?</a:t>
            </a:r>
          </a:p>
          <a:p>
            <a:pPr/>
            <a:r>
              <a:t>When thinking about Bitcoin, who are the generals? Who are the generals trying to coordinate with and attack?</a:t>
            </a:r>
          </a:p>
        </p:txBody>
      </p:sp>
      <p:sp>
        <p:nvSpPr>
          <p:cNvPr id="589" name="Class Activity"/>
          <p:cNvSpPr txBox="1"/>
          <p:nvPr>
            <p:ph type="title"/>
          </p:nvPr>
        </p:nvSpPr>
        <p:spPr>
          <a:prstGeom prst="rect">
            <a:avLst/>
          </a:prstGeom>
        </p:spPr>
        <p:txBody>
          <a:bodyPr/>
          <a:lstStyle/>
          <a:p>
            <a:pPr/>
            <a:r>
              <a:t>Class Activity</a:t>
            </a:r>
          </a:p>
        </p:txBody>
      </p:sp>
      <p:pic>
        <p:nvPicPr>
          <p:cNvPr id="590"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591" name="85-87"/>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85-87</a:t>
            </a:r>
          </a:p>
        </p:txBody>
      </p:sp>
      <p:pic>
        <p:nvPicPr>
          <p:cNvPr id="592" name="unknown.jpeg" descr="unknown.jpeg"/>
          <p:cNvPicPr>
            <a:picLocks noChangeAspect="1"/>
          </p:cNvPicPr>
          <p:nvPr/>
        </p:nvPicPr>
        <p:blipFill>
          <a:blip r:embed="rId4">
            <a:extLst/>
          </a:blip>
          <a:srcRect l="7029" t="14673" r="7027" b="12869"/>
          <a:stretch>
            <a:fillRect/>
          </a:stretch>
        </p:blipFill>
        <p:spPr>
          <a:xfrm rot="735886">
            <a:off x="18932661" y="5684689"/>
            <a:ext cx="1434307" cy="990341"/>
          </a:xfrm>
          <a:custGeom>
            <a:avLst/>
            <a:gdLst/>
            <a:ahLst/>
            <a:cxnLst>
              <a:cxn ang="0">
                <a:pos x="wd2" y="hd2"/>
              </a:cxn>
              <a:cxn ang="5400000">
                <a:pos x="wd2" y="hd2"/>
              </a:cxn>
              <a:cxn ang="10800000">
                <a:pos x="wd2" y="hd2"/>
              </a:cxn>
              <a:cxn ang="16200000">
                <a:pos x="wd2" y="hd2"/>
              </a:cxn>
            </a:cxnLst>
            <a:rect l="0" t="0" r="r" b="b"/>
            <a:pathLst>
              <a:path w="21525" h="21590" fill="norm" stroke="1" extrusionOk="0">
                <a:moveTo>
                  <a:pt x="10751" y="3"/>
                </a:moveTo>
                <a:cubicBezTo>
                  <a:pt x="10693" y="16"/>
                  <a:pt x="10612" y="75"/>
                  <a:pt x="10459" y="176"/>
                </a:cubicBezTo>
                <a:cubicBezTo>
                  <a:pt x="9973" y="498"/>
                  <a:pt x="9861" y="562"/>
                  <a:pt x="8803" y="1240"/>
                </a:cubicBezTo>
                <a:cubicBezTo>
                  <a:pt x="8259" y="1589"/>
                  <a:pt x="6898" y="2471"/>
                  <a:pt x="5778" y="3196"/>
                </a:cubicBezTo>
                <a:lnTo>
                  <a:pt x="3741" y="4519"/>
                </a:lnTo>
                <a:lnTo>
                  <a:pt x="1871" y="4519"/>
                </a:lnTo>
                <a:lnTo>
                  <a:pt x="0" y="4519"/>
                </a:lnTo>
                <a:lnTo>
                  <a:pt x="0" y="4675"/>
                </a:lnTo>
                <a:cubicBezTo>
                  <a:pt x="0" y="4762"/>
                  <a:pt x="64" y="4934"/>
                  <a:pt x="137" y="5056"/>
                </a:cubicBezTo>
                <a:cubicBezTo>
                  <a:pt x="261" y="5260"/>
                  <a:pt x="269" y="5307"/>
                  <a:pt x="256" y="5679"/>
                </a:cubicBezTo>
                <a:cubicBezTo>
                  <a:pt x="244" y="6066"/>
                  <a:pt x="236" y="6083"/>
                  <a:pt x="119" y="6103"/>
                </a:cubicBezTo>
                <a:cubicBezTo>
                  <a:pt x="-37" y="6129"/>
                  <a:pt x="-33" y="6238"/>
                  <a:pt x="131" y="6466"/>
                </a:cubicBezTo>
                <a:cubicBezTo>
                  <a:pt x="231" y="6604"/>
                  <a:pt x="262" y="6706"/>
                  <a:pt x="262" y="6881"/>
                </a:cubicBezTo>
                <a:cubicBezTo>
                  <a:pt x="262" y="7047"/>
                  <a:pt x="297" y="7155"/>
                  <a:pt x="376" y="7262"/>
                </a:cubicBezTo>
                <a:cubicBezTo>
                  <a:pt x="436" y="7345"/>
                  <a:pt x="483" y="7465"/>
                  <a:pt x="483" y="7522"/>
                </a:cubicBezTo>
                <a:cubicBezTo>
                  <a:pt x="483" y="7578"/>
                  <a:pt x="510" y="7677"/>
                  <a:pt x="542" y="7747"/>
                </a:cubicBezTo>
                <a:cubicBezTo>
                  <a:pt x="575" y="7816"/>
                  <a:pt x="609" y="8029"/>
                  <a:pt x="614" y="8222"/>
                </a:cubicBezTo>
                <a:cubicBezTo>
                  <a:pt x="619" y="8416"/>
                  <a:pt x="639" y="8604"/>
                  <a:pt x="661" y="8638"/>
                </a:cubicBezTo>
                <a:cubicBezTo>
                  <a:pt x="725" y="8730"/>
                  <a:pt x="719" y="19049"/>
                  <a:pt x="656" y="19141"/>
                </a:cubicBezTo>
                <a:cubicBezTo>
                  <a:pt x="628" y="19181"/>
                  <a:pt x="608" y="19370"/>
                  <a:pt x="608" y="19565"/>
                </a:cubicBezTo>
                <a:cubicBezTo>
                  <a:pt x="608" y="19789"/>
                  <a:pt x="580" y="19952"/>
                  <a:pt x="542" y="19998"/>
                </a:cubicBezTo>
                <a:cubicBezTo>
                  <a:pt x="509" y="20038"/>
                  <a:pt x="483" y="20121"/>
                  <a:pt x="483" y="20180"/>
                </a:cubicBezTo>
                <a:cubicBezTo>
                  <a:pt x="483" y="20239"/>
                  <a:pt x="461" y="20315"/>
                  <a:pt x="435" y="20353"/>
                </a:cubicBezTo>
                <a:cubicBezTo>
                  <a:pt x="401" y="20403"/>
                  <a:pt x="401" y="20434"/>
                  <a:pt x="435" y="20465"/>
                </a:cubicBezTo>
                <a:cubicBezTo>
                  <a:pt x="501" y="20525"/>
                  <a:pt x="496" y="21415"/>
                  <a:pt x="429" y="21512"/>
                </a:cubicBezTo>
                <a:cubicBezTo>
                  <a:pt x="388" y="21572"/>
                  <a:pt x="2687" y="21590"/>
                  <a:pt x="10763" y="21590"/>
                </a:cubicBezTo>
                <a:cubicBezTo>
                  <a:pt x="18839" y="21590"/>
                  <a:pt x="21132" y="21572"/>
                  <a:pt x="21091" y="21512"/>
                </a:cubicBezTo>
                <a:cubicBezTo>
                  <a:pt x="21027" y="21419"/>
                  <a:pt x="21022" y="20530"/>
                  <a:pt x="21085" y="20474"/>
                </a:cubicBezTo>
                <a:cubicBezTo>
                  <a:pt x="21111" y="20451"/>
                  <a:pt x="21113" y="20392"/>
                  <a:pt x="21091" y="20327"/>
                </a:cubicBezTo>
                <a:cubicBezTo>
                  <a:pt x="20966" y="19970"/>
                  <a:pt x="20939" y="19837"/>
                  <a:pt x="20942" y="19565"/>
                </a:cubicBezTo>
                <a:cubicBezTo>
                  <a:pt x="20944" y="19399"/>
                  <a:pt x="20917" y="19204"/>
                  <a:pt x="20882" y="19133"/>
                </a:cubicBezTo>
                <a:cubicBezTo>
                  <a:pt x="20790" y="18941"/>
                  <a:pt x="20790" y="8723"/>
                  <a:pt x="20882" y="8612"/>
                </a:cubicBezTo>
                <a:cubicBezTo>
                  <a:pt x="20923" y="8563"/>
                  <a:pt x="20942" y="8407"/>
                  <a:pt x="20942" y="8153"/>
                </a:cubicBezTo>
                <a:cubicBezTo>
                  <a:pt x="20942" y="7940"/>
                  <a:pt x="20963" y="7733"/>
                  <a:pt x="20990" y="7695"/>
                </a:cubicBezTo>
                <a:cubicBezTo>
                  <a:pt x="21016" y="7656"/>
                  <a:pt x="21043" y="7579"/>
                  <a:pt x="21043" y="7522"/>
                </a:cubicBezTo>
                <a:cubicBezTo>
                  <a:pt x="21043" y="7464"/>
                  <a:pt x="21090" y="7345"/>
                  <a:pt x="21150" y="7262"/>
                </a:cubicBezTo>
                <a:cubicBezTo>
                  <a:pt x="21229" y="7155"/>
                  <a:pt x="21264" y="7047"/>
                  <a:pt x="21264" y="6881"/>
                </a:cubicBezTo>
                <a:cubicBezTo>
                  <a:pt x="21264" y="6706"/>
                  <a:pt x="21295" y="6604"/>
                  <a:pt x="21395" y="6466"/>
                </a:cubicBezTo>
                <a:cubicBezTo>
                  <a:pt x="21559" y="6238"/>
                  <a:pt x="21563" y="6129"/>
                  <a:pt x="21407" y="6103"/>
                </a:cubicBezTo>
                <a:cubicBezTo>
                  <a:pt x="21290" y="6083"/>
                  <a:pt x="21282" y="6066"/>
                  <a:pt x="21270" y="5679"/>
                </a:cubicBezTo>
                <a:cubicBezTo>
                  <a:pt x="21257" y="5307"/>
                  <a:pt x="21265" y="5260"/>
                  <a:pt x="21389" y="5056"/>
                </a:cubicBezTo>
                <a:cubicBezTo>
                  <a:pt x="21462" y="4934"/>
                  <a:pt x="21526" y="4762"/>
                  <a:pt x="21526" y="4675"/>
                </a:cubicBezTo>
                <a:lnTo>
                  <a:pt x="21526" y="4519"/>
                </a:lnTo>
                <a:lnTo>
                  <a:pt x="19644" y="4511"/>
                </a:lnTo>
                <a:cubicBezTo>
                  <a:pt x="17834" y="4509"/>
                  <a:pt x="17755" y="4508"/>
                  <a:pt x="17565" y="4381"/>
                </a:cubicBezTo>
                <a:cubicBezTo>
                  <a:pt x="17212" y="4145"/>
                  <a:pt x="11743" y="601"/>
                  <a:pt x="11394" y="384"/>
                </a:cubicBezTo>
                <a:cubicBezTo>
                  <a:pt x="11209" y="268"/>
                  <a:pt x="10990" y="131"/>
                  <a:pt x="10912" y="72"/>
                </a:cubicBezTo>
                <a:cubicBezTo>
                  <a:pt x="10843" y="20"/>
                  <a:pt x="10809" y="-10"/>
                  <a:pt x="10751" y="3"/>
                </a:cubicBezTo>
                <a:close/>
              </a:path>
            </a:pathLst>
          </a:cu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94" name="QI Card Shuffling - 52 Factorial" descr="QI Card Shuffling - 52 Factorial"/>
          <p:cNvPicPr>
            <a:picLocks noChangeAspect="0"/>
          </p:cNvPicPr>
          <p:nvPr>
            <a:videoFile xmlns:mc="http://schemas.openxmlformats.org/markup-compatibility/2006" xmlns:aiw="http://developer.apple.com/namespaces/iwork" r:link="rId2" mc:Ignorable="aiw" aiw:title="QI Card Shuffling - 52 Factorial" aiw:author="funstufffella"/>
          </p:nvPr>
        </p:nvPicPr>
        <p:blipFill>
          <a:blip r:embed="rId3">
            <a:extLst/>
          </a:blip>
          <a:stretch>
            <a:fillRect/>
          </a:stretch>
        </p:blipFill>
        <p:spPr>
          <a:xfrm>
            <a:off x="4527241" y="1109431"/>
            <a:ext cx="15329518" cy="11497138"/>
          </a:xfrm>
          <a:prstGeom prst="rect">
            <a:avLst/>
          </a:prstGeom>
        </p:spPr>
      </p:pic>
      <p:sp>
        <p:nvSpPr>
          <p:cNvPr id="595" name="An example of very large numbers…"/>
          <p:cNvSpPr txBox="1"/>
          <p:nvPr/>
        </p:nvSpPr>
        <p:spPr>
          <a:xfrm>
            <a:off x="1178074" y="1076747"/>
            <a:ext cx="3151575" cy="27680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 example of very large numbers…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59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594"/>
                </p:tgtEl>
              </p:cMediaNode>
            </p:video>
            <p:seq concurrent="1" prevAc="none" nextAc="seek">
              <p:cTn id="8" evtFilter="cancelBubble" nodeType="interactiveSeq" restart="whenNotActive" fill="hold">
                <p:stCondLst>
                  <p:cond delay="0" evt="onClick">
                    <p:tgtEl>
                      <p:spTgt spid="59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94"/>
                                        </p:tgtEl>
                                      </p:cBhvr>
                                    </p:cmd>
                                  </p:childTnLst>
                                </p:cTn>
                              </p:par>
                            </p:childTnLst>
                          </p:cTn>
                        </p:par>
                      </p:childTnLst>
                    </p:cTn>
                  </p:par>
                </p:childTnLst>
              </p:cTn>
              <p:nextCondLst>
                <p:cond delay="0" evt="onClick">
                  <p:tgtEl>
                    <p:spTgt spid="594"/>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597" name="How to make a 24 word Bitcoin seed phrase with 256 coins" descr="How to make a 24 word Bitcoin seed phrase with 256 coins"/>
          <p:cNvPicPr>
            <a:picLocks noChangeAspect="0"/>
          </p:cNvPicPr>
          <p:nvPr>
            <a:videoFile xmlns:mc="http://schemas.openxmlformats.org/markup-compatibility/2006" xmlns:aiw="http://developer.apple.com/namespaces/iwork" r:link="rId2" mc:Ignorable="aiw" aiw:title="How to make a 24 word Bitcoin seed phrase with 256 coins" aiw:author="Wicked Smart Bitcoin"/>
          </p:nvPr>
        </p:nvPicPr>
        <p:blipFill>
          <a:blip r:embed="rId3">
            <a:extLst/>
          </a:blip>
          <a:stretch>
            <a:fillRect/>
          </a:stretch>
        </p:blipFill>
        <p:spPr>
          <a:xfrm>
            <a:off x="1676221" y="872183"/>
            <a:ext cx="21031557" cy="11830252"/>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59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597"/>
                </p:tgtEl>
              </p:cMediaNode>
            </p:video>
            <p:seq concurrent="1" prevAc="none" nextAc="seek">
              <p:cTn id="8" evtFilter="cancelBubble" nodeType="interactiveSeq" restart="whenNotActive" fill="hold">
                <p:stCondLst>
                  <p:cond delay="0" evt="onClick">
                    <p:tgtEl>
                      <p:spTgt spid="59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97"/>
                                        </p:tgtEl>
                                      </p:cBhvr>
                                    </p:cmd>
                                  </p:childTnLst>
                                </p:cTn>
                              </p:par>
                            </p:childTnLst>
                          </p:cTn>
                        </p:par>
                      </p:childTnLst>
                    </p:cTn>
                  </p:par>
                </p:childTnLst>
              </p:cTn>
              <p:nextCondLst>
                <p:cond delay="0" evt="onClick">
                  <p:tgtEl>
                    <p:spTgt spid="597"/>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599" name="Finding your private ke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Finding your private key</a:t>
            </a:r>
          </a:p>
        </p:txBody>
      </p:sp>
      <p:sp>
        <p:nvSpPr>
          <p:cNvPr id="600" name="Use either dice or coins to find your 256 bit number.…"/>
          <p:cNvSpPr txBox="1"/>
          <p:nvPr>
            <p:ph type="body" sz="half" idx="1"/>
          </p:nvPr>
        </p:nvSpPr>
        <p:spPr>
          <a:prstGeom prst="rect">
            <a:avLst/>
          </a:prstGeom>
        </p:spPr>
        <p:txBody>
          <a:bodyPr/>
          <a:lstStyle/>
          <a:p>
            <a:pPr/>
            <a:r>
              <a:t>Use either dice or coins to find your 256 bit number.</a:t>
            </a:r>
          </a:p>
          <a:p>
            <a:pPr/>
            <a:r>
              <a:t>This is the equivalent of picking one atom from the observable universe!</a:t>
            </a:r>
          </a:p>
          <a:p>
            <a:pPr/>
            <a:r>
              <a:t>Use the BIP39 word list to find your seed phrase.</a:t>
            </a:r>
          </a:p>
          <a:p>
            <a:pPr/>
            <a:r>
              <a:t>The words must be in the correct order!</a:t>
            </a:r>
          </a:p>
        </p:txBody>
      </p:sp>
      <p:sp>
        <p:nvSpPr>
          <p:cNvPr id="601" name="Class Activity"/>
          <p:cNvSpPr txBox="1"/>
          <p:nvPr>
            <p:ph type="title"/>
          </p:nvPr>
        </p:nvSpPr>
        <p:spPr>
          <a:prstGeom prst="rect">
            <a:avLst/>
          </a:prstGeom>
        </p:spPr>
        <p:txBody>
          <a:bodyPr/>
          <a:lstStyle/>
          <a:p>
            <a:pPr/>
            <a:r>
              <a:t>Class Activity</a:t>
            </a:r>
          </a:p>
        </p:txBody>
      </p:sp>
      <p:pic>
        <p:nvPicPr>
          <p:cNvPr id="602" name="Screenshot 2024-01-02 at 11.02.08.png" descr="Screenshot 2024-01-02 at 11.02.08.png"/>
          <p:cNvPicPr>
            <a:picLocks noChangeAspect="1"/>
          </p:cNvPicPr>
          <p:nvPr/>
        </p:nvPicPr>
        <p:blipFill>
          <a:blip r:embed="rId2">
            <a:extLst/>
          </a:blip>
          <a:stretch>
            <a:fillRect/>
          </a:stretch>
        </p:blipFill>
        <p:spPr>
          <a:xfrm>
            <a:off x="20969940" y="9486841"/>
            <a:ext cx="3192422" cy="4122190"/>
          </a:xfrm>
          <a:prstGeom prst="rect">
            <a:avLst/>
          </a:prstGeom>
          <a:ln w="12700">
            <a:miter lim="400000"/>
          </a:ln>
        </p:spPr>
      </p:pic>
      <p:sp>
        <p:nvSpPr>
          <p:cNvPr id="603" name="19-21"/>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19-21</a:t>
            </a:r>
          </a:p>
        </p:txBody>
      </p:sp>
      <p:pic>
        <p:nvPicPr>
          <p:cNvPr id="604" name="Dice.jpeg" descr="Dice.jpeg"/>
          <p:cNvPicPr>
            <a:picLocks noChangeAspect="1"/>
          </p:cNvPicPr>
          <p:nvPr/>
        </p:nvPicPr>
        <p:blipFill>
          <a:blip r:embed="rId3">
            <a:extLst/>
          </a:blip>
          <a:srcRect l="11375" t="10651" r="9260" b="8406"/>
          <a:stretch>
            <a:fillRect/>
          </a:stretch>
        </p:blipFill>
        <p:spPr>
          <a:xfrm>
            <a:off x="13316531" y="2192864"/>
            <a:ext cx="7314748" cy="7460288"/>
          </a:xfrm>
          <a:custGeom>
            <a:avLst/>
            <a:gdLst/>
            <a:ahLst/>
            <a:cxnLst>
              <a:cxn ang="0">
                <a:pos x="wd2" y="hd2"/>
              </a:cxn>
              <a:cxn ang="5400000">
                <a:pos x="wd2" y="hd2"/>
              </a:cxn>
              <a:cxn ang="10800000">
                <a:pos x="wd2" y="hd2"/>
              </a:cxn>
              <a:cxn ang="16200000">
                <a:pos x="wd2" y="hd2"/>
              </a:cxn>
            </a:cxnLst>
            <a:rect l="0" t="0" r="r" b="b"/>
            <a:pathLst>
              <a:path w="21569" h="21588" fill="norm" stroke="1" extrusionOk="0">
                <a:moveTo>
                  <a:pt x="6976" y="0"/>
                </a:moveTo>
                <a:cubicBezTo>
                  <a:pt x="6232" y="1"/>
                  <a:pt x="5550" y="8"/>
                  <a:pt x="5496" y="20"/>
                </a:cubicBezTo>
                <a:cubicBezTo>
                  <a:pt x="5334" y="55"/>
                  <a:pt x="5140" y="92"/>
                  <a:pt x="4900" y="133"/>
                </a:cubicBezTo>
                <a:cubicBezTo>
                  <a:pt x="4571" y="190"/>
                  <a:pt x="4383" y="257"/>
                  <a:pt x="4227" y="373"/>
                </a:cubicBezTo>
                <a:cubicBezTo>
                  <a:pt x="3979" y="559"/>
                  <a:pt x="3897" y="752"/>
                  <a:pt x="3828" y="1307"/>
                </a:cubicBezTo>
                <a:cubicBezTo>
                  <a:pt x="3734" y="2058"/>
                  <a:pt x="3719" y="2452"/>
                  <a:pt x="3719" y="4226"/>
                </a:cubicBezTo>
                <a:cubicBezTo>
                  <a:pt x="3718" y="5759"/>
                  <a:pt x="3725" y="6051"/>
                  <a:pt x="3766" y="6369"/>
                </a:cubicBezTo>
                <a:cubicBezTo>
                  <a:pt x="3792" y="6572"/>
                  <a:pt x="3807" y="6747"/>
                  <a:pt x="3800" y="6759"/>
                </a:cubicBezTo>
                <a:cubicBezTo>
                  <a:pt x="3792" y="6770"/>
                  <a:pt x="3386" y="6787"/>
                  <a:pt x="2896" y="6798"/>
                </a:cubicBezTo>
                <a:cubicBezTo>
                  <a:pt x="1638" y="6825"/>
                  <a:pt x="1019" y="6918"/>
                  <a:pt x="546" y="7150"/>
                </a:cubicBezTo>
                <a:cubicBezTo>
                  <a:pt x="232" y="7305"/>
                  <a:pt x="122" y="7609"/>
                  <a:pt x="62" y="8494"/>
                </a:cubicBezTo>
                <a:cubicBezTo>
                  <a:pt x="11" y="9233"/>
                  <a:pt x="-14" y="10841"/>
                  <a:pt x="9" y="11861"/>
                </a:cubicBezTo>
                <a:cubicBezTo>
                  <a:pt x="39" y="13176"/>
                  <a:pt x="88" y="13647"/>
                  <a:pt x="224" y="13908"/>
                </a:cubicBezTo>
                <a:lnTo>
                  <a:pt x="279" y="14013"/>
                </a:lnTo>
                <a:lnTo>
                  <a:pt x="224" y="14117"/>
                </a:lnTo>
                <a:cubicBezTo>
                  <a:pt x="68" y="14412"/>
                  <a:pt x="5" y="15372"/>
                  <a:pt x="3" y="17553"/>
                </a:cubicBezTo>
                <a:cubicBezTo>
                  <a:pt x="1" y="19647"/>
                  <a:pt x="28" y="20230"/>
                  <a:pt x="142" y="20538"/>
                </a:cubicBezTo>
                <a:cubicBezTo>
                  <a:pt x="172" y="20617"/>
                  <a:pt x="183" y="20687"/>
                  <a:pt x="170" y="20710"/>
                </a:cubicBezTo>
                <a:cubicBezTo>
                  <a:pt x="158" y="20731"/>
                  <a:pt x="158" y="20844"/>
                  <a:pt x="169" y="20958"/>
                </a:cubicBezTo>
                <a:cubicBezTo>
                  <a:pt x="195" y="21212"/>
                  <a:pt x="235" y="21261"/>
                  <a:pt x="491" y="21358"/>
                </a:cubicBezTo>
                <a:cubicBezTo>
                  <a:pt x="884" y="21506"/>
                  <a:pt x="1368" y="21538"/>
                  <a:pt x="3203" y="21537"/>
                </a:cubicBezTo>
                <a:cubicBezTo>
                  <a:pt x="4522" y="21536"/>
                  <a:pt x="4895" y="21527"/>
                  <a:pt x="5481" y="21483"/>
                </a:cubicBezTo>
                <a:cubicBezTo>
                  <a:pt x="5867" y="21454"/>
                  <a:pt x="6246" y="21412"/>
                  <a:pt x="6323" y="21390"/>
                </a:cubicBezTo>
                <a:cubicBezTo>
                  <a:pt x="6399" y="21368"/>
                  <a:pt x="6504" y="21345"/>
                  <a:pt x="6557" y="21338"/>
                </a:cubicBezTo>
                <a:cubicBezTo>
                  <a:pt x="6609" y="21331"/>
                  <a:pt x="6689" y="21314"/>
                  <a:pt x="6733" y="21301"/>
                </a:cubicBezTo>
                <a:cubicBezTo>
                  <a:pt x="6823" y="21276"/>
                  <a:pt x="7110" y="21278"/>
                  <a:pt x="7196" y="21305"/>
                </a:cubicBezTo>
                <a:cubicBezTo>
                  <a:pt x="7226" y="21314"/>
                  <a:pt x="7348" y="21333"/>
                  <a:pt x="7467" y="21347"/>
                </a:cubicBezTo>
                <a:cubicBezTo>
                  <a:pt x="7587" y="21361"/>
                  <a:pt x="7776" y="21392"/>
                  <a:pt x="7888" y="21416"/>
                </a:cubicBezTo>
                <a:cubicBezTo>
                  <a:pt x="8386" y="21524"/>
                  <a:pt x="8993" y="21551"/>
                  <a:pt x="10756" y="21545"/>
                </a:cubicBezTo>
                <a:cubicBezTo>
                  <a:pt x="12287" y="21539"/>
                  <a:pt x="13149" y="21467"/>
                  <a:pt x="13580" y="21306"/>
                </a:cubicBezTo>
                <a:cubicBezTo>
                  <a:pt x="13714" y="21256"/>
                  <a:pt x="13839" y="21221"/>
                  <a:pt x="13858" y="21228"/>
                </a:cubicBezTo>
                <a:cubicBezTo>
                  <a:pt x="13877" y="21235"/>
                  <a:pt x="13900" y="21231"/>
                  <a:pt x="13907" y="21219"/>
                </a:cubicBezTo>
                <a:cubicBezTo>
                  <a:pt x="13926" y="21189"/>
                  <a:pt x="14284" y="21205"/>
                  <a:pt x="14347" y="21238"/>
                </a:cubicBezTo>
                <a:cubicBezTo>
                  <a:pt x="14393" y="21262"/>
                  <a:pt x="14869" y="21400"/>
                  <a:pt x="15041" y="21439"/>
                </a:cubicBezTo>
                <a:cubicBezTo>
                  <a:pt x="15212" y="21478"/>
                  <a:pt x="15929" y="21539"/>
                  <a:pt x="16395" y="21554"/>
                </a:cubicBezTo>
                <a:cubicBezTo>
                  <a:pt x="16672" y="21563"/>
                  <a:pt x="16904" y="21576"/>
                  <a:pt x="16911" y="21583"/>
                </a:cubicBezTo>
                <a:cubicBezTo>
                  <a:pt x="16928" y="21599"/>
                  <a:pt x="17983" y="21574"/>
                  <a:pt x="18841" y="21537"/>
                </a:cubicBezTo>
                <a:cubicBezTo>
                  <a:pt x="20045" y="21484"/>
                  <a:pt x="20682" y="21395"/>
                  <a:pt x="20845" y="21258"/>
                </a:cubicBezTo>
                <a:cubicBezTo>
                  <a:pt x="20910" y="21203"/>
                  <a:pt x="20917" y="21179"/>
                  <a:pt x="20920" y="20987"/>
                </a:cubicBezTo>
                <a:cubicBezTo>
                  <a:pt x="20922" y="20793"/>
                  <a:pt x="20931" y="20762"/>
                  <a:pt x="21026" y="20603"/>
                </a:cubicBezTo>
                <a:cubicBezTo>
                  <a:pt x="21277" y="20185"/>
                  <a:pt x="21367" y="19345"/>
                  <a:pt x="21368" y="17389"/>
                </a:cubicBezTo>
                <a:cubicBezTo>
                  <a:pt x="21368" y="15738"/>
                  <a:pt x="21286" y="15106"/>
                  <a:pt x="20986" y="14451"/>
                </a:cubicBezTo>
                <a:lnTo>
                  <a:pt x="20906" y="14274"/>
                </a:lnTo>
                <a:lnTo>
                  <a:pt x="21039" y="14136"/>
                </a:lnTo>
                <a:cubicBezTo>
                  <a:pt x="21337" y="13828"/>
                  <a:pt x="21413" y="13533"/>
                  <a:pt x="21521" y="12274"/>
                </a:cubicBezTo>
                <a:cubicBezTo>
                  <a:pt x="21586" y="11521"/>
                  <a:pt x="21586" y="9495"/>
                  <a:pt x="21521" y="8907"/>
                </a:cubicBezTo>
                <a:cubicBezTo>
                  <a:pt x="21447" y="8239"/>
                  <a:pt x="21368" y="7919"/>
                  <a:pt x="21198" y="7605"/>
                </a:cubicBezTo>
                <a:cubicBezTo>
                  <a:pt x="21081" y="7388"/>
                  <a:pt x="20930" y="7268"/>
                  <a:pt x="20613" y="7140"/>
                </a:cubicBezTo>
                <a:cubicBezTo>
                  <a:pt x="20203" y="6974"/>
                  <a:pt x="19509" y="6854"/>
                  <a:pt x="18752" y="6817"/>
                </a:cubicBezTo>
                <a:cubicBezTo>
                  <a:pt x="18500" y="6805"/>
                  <a:pt x="18310" y="6784"/>
                  <a:pt x="18292" y="6767"/>
                </a:cubicBezTo>
                <a:cubicBezTo>
                  <a:pt x="18270" y="6745"/>
                  <a:pt x="18271" y="6591"/>
                  <a:pt x="18295" y="6182"/>
                </a:cubicBezTo>
                <a:cubicBezTo>
                  <a:pt x="18356" y="5128"/>
                  <a:pt x="18375" y="4335"/>
                  <a:pt x="18364" y="3329"/>
                </a:cubicBezTo>
                <a:cubicBezTo>
                  <a:pt x="18349" y="2015"/>
                  <a:pt x="18336" y="1725"/>
                  <a:pt x="18272" y="1304"/>
                </a:cubicBezTo>
                <a:cubicBezTo>
                  <a:pt x="18199" y="812"/>
                  <a:pt x="18150" y="660"/>
                  <a:pt x="18028" y="547"/>
                </a:cubicBezTo>
                <a:cubicBezTo>
                  <a:pt x="17917" y="444"/>
                  <a:pt x="17591" y="277"/>
                  <a:pt x="17401" y="228"/>
                </a:cubicBezTo>
                <a:cubicBezTo>
                  <a:pt x="17333" y="210"/>
                  <a:pt x="17221" y="180"/>
                  <a:pt x="17150" y="160"/>
                </a:cubicBezTo>
                <a:cubicBezTo>
                  <a:pt x="16862" y="78"/>
                  <a:pt x="16369" y="53"/>
                  <a:pt x="14955" y="53"/>
                </a:cubicBezTo>
                <a:cubicBezTo>
                  <a:pt x="13106" y="52"/>
                  <a:pt x="12107" y="121"/>
                  <a:pt x="11786" y="269"/>
                </a:cubicBezTo>
                <a:cubicBezTo>
                  <a:pt x="11709" y="304"/>
                  <a:pt x="11633" y="333"/>
                  <a:pt x="11615" y="333"/>
                </a:cubicBezTo>
                <a:cubicBezTo>
                  <a:pt x="11561" y="333"/>
                  <a:pt x="11385" y="432"/>
                  <a:pt x="11302" y="509"/>
                </a:cubicBezTo>
                <a:cubicBezTo>
                  <a:pt x="11259" y="549"/>
                  <a:pt x="11195" y="645"/>
                  <a:pt x="11158" y="724"/>
                </a:cubicBezTo>
                <a:cubicBezTo>
                  <a:pt x="11089" y="871"/>
                  <a:pt x="11050" y="900"/>
                  <a:pt x="11025" y="820"/>
                </a:cubicBezTo>
                <a:cubicBezTo>
                  <a:pt x="10961" y="615"/>
                  <a:pt x="10823" y="438"/>
                  <a:pt x="10650" y="340"/>
                </a:cubicBezTo>
                <a:cubicBezTo>
                  <a:pt x="10536" y="276"/>
                  <a:pt x="10126" y="167"/>
                  <a:pt x="9752" y="101"/>
                </a:cubicBezTo>
                <a:cubicBezTo>
                  <a:pt x="9482" y="54"/>
                  <a:pt x="9209" y="28"/>
                  <a:pt x="8826" y="14"/>
                </a:cubicBezTo>
                <a:cubicBezTo>
                  <a:pt x="8525" y="3"/>
                  <a:pt x="7719" y="-1"/>
                  <a:pt x="6976" y="0"/>
                </a:cubicBezTo>
                <a:close/>
              </a:path>
            </a:pathLst>
          </a:cu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606" name="Byzantine General.png" descr="Byzantine General.png"/>
          <p:cNvPicPr>
            <a:picLocks noChangeAspect="1"/>
          </p:cNvPicPr>
          <p:nvPr/>
        </p:nvPicPr>
        <p:blipFill>
          <a:blip r:embed="rId2">
            <a:extLst/>
          </a:blip>
          <a:srcRect l="22260" t="0" r="7541" b="0"/>
          <a:stretch>
            <a:fillRect/>
          </a:stretch>
        </p:blipFill>
        <p:spPr>
          <a:xfrm>
            <a:off x="12063640" y="1392355"/>
            <a:ext cx="9921950" cy="10353851"/>
          </a:xfrm>
          <a:prstGeom prst="rect">
            <a:avLst/>
          </a:prstGeom>
          <a:ln w="12700">
            <a:miter lim="400000"/>
          </a:ln>
        </p:spPr>
      </p:pic>
      <p:sp>
        <p:nvSpPr>
          <p:cNvPr id="607" name="An opportunity for questions"/>
          <p:cNvSpPr txBox="1"/>
          <p:nvPr>
            <p:ph type="body" idx="21"/>
          </p:nvPr>
        </p:nvSpPr>
        <p:spPr>
          <a:xfrm>
            <a:off x="1206500" y="2372962"/>
            <a:ext cx="10117359" cy="1580447"/>
          </a:xfrm>
          <a:prstGeom prst="rect">
            <a:avLst/>
          </a:prstGeom>
          <a:extLst>
            <a:ext uri="{C572A759-6A51-4108-AA02-DFA0A04FC94B}">
              <ma14:wrappingTextBoxFlag xmlns:ma14="http://schemas.microsoft.com/office/mac/drawingml/2011/main" val="1"/>
            </a:ext>
          </a:extLst>
        </p:spPr>
        <p:txBody>
          <a:bodyPr/>
          <a:lstStyle/>
          <a:p>
            <a:pPr/>
            <a:r>
              <a:t>An opportunity for questions</a:t>
            </a:r>
          </a:p>
        </p:txBody>
      </p:sp>
      <p:sp>
        <p:nvSpPr>
          <p:cNvPr id="608" name="What questions do you have from your independent study?"/>
          <p:cNvSpPr txBox="1"/>
          <p:nvPr>
            <p:ph type="body" sz="half" idx="1"/>
          </p:nvPr>
        </p:nvSpPr>
        <p:spPr>
          <a:prstGeom prst="rect">
            <a:avLst/>
          </a:prstGeom>
        </p:spPr>
        <p:txBody>
          <a:bodyPr/>
          <a:lstStyle/>
          <a:p>
            <a:pPr/>
            <a:r>
              <a:t>What questions do you have from your independent study?</a:t>
            </a:r>
          </a:p>
        </p:txBody>
      </p:sp>
      <p:sp>
        <p:nvSpPr>
          <p:cNvPr id="609" name="Class Discussion"/>
          <p:cNvSpPr txBox="1"/>
          <p:nvPr>
            <p:ph type="title"/>
          </p:nvPr>
        </p:nvSpPr>
        <p:spPr>
          <a:prstGeom prst="rect">
            <a:avLst/>
          </a:prstGeom>
        </p:spPr>
        <p:txBody>
          <a:bodyPr/>
          <a:lstStyle/>
          <a:p>
            <a:pPr/>
            <a:r>
              <a:t>Class Discussion</a:t>
            </a:r>
          </a:p>
        </p:txBody>
      </p:sp>
      <p:pic>
        <p:nvPicPr>
          <p:cNvPr id="610"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611" name="60-74"/>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60-74</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613" name="Independent Study:"/>
          <p:cNvSpPr txBox="1"/>
          <p:nvPr>
            <p:ph type="title"/>
          </p:nvPr>
        </p:nvSpPr>
        <p:spPr>
          <a:xfrm>
            <a:off x="945835" y="588069"/>
            <a:ext cx="9779001" cy="1422000"/>
          </a:xfrm>
          <a:prstGeom prst="rect">
            <a:avLst/>
          </a:prstGeom>
        </p:spPr>
        <p:txBody>
          <a:bodyPr/>
          <a:lstStyle/>
          <a:p>
            <a:pPr/>
            <a:r>
              <a:t>Independent Study:</a:t>
            </a:r>
          </a:p>
        </p:txBody>
      </p:sp>
      <p:sp>
        <p:nvSpPr>
          <p:cNvPr id="614" name="Read Chapter 1 of Inventing Bitcoin.…"/>
          <p:cNvSpPr txBox="1"/>
          <p:nvPr>
            <p:ph type="body" sz="quarter" idx="1"/>
          </p:nvPr>
        </p:nvSpPr>
        <p:spPr>
          <a:xfrm>
            <a:off x="945835" y="6502579"/>
            <a:ext cx="9974996" cy="4651093"/>
          </a:xfrm>
          <a:prstGeom prst="rect">
            <a:avLst/>
          </a:prstGeom>
        </p:spPr>
        <p:txBody>
          <a:bodyPr/>
          <a:lstStyle/>
          <a:p>
            <a:pPr marL="916781" indent="-916781" defTabSz="742950">
              <a:buSzPct val="100000"/>
              <a:buAutoNum type="arabicPeriod" startAt="1"/>
              <a:defRPr b="0" sz="4950"/>
            </a:pPr>
            <a:r>
              <a:t>Read Chapter 1 of Inventing Bitcoin.</a:t>
            </a:r>
          </a:p>
          <a:p>
            <a:pPr marL="916781" indent="-916781" defTabSz="742950">
              <a:buSzPct val="100000"/>
              <a:buAutoNum type="arabicPeriod" startAt="1"/>
              <a:defRPr b="0" sz="4950"/>
            </a:pPr>
            <a:r>
              <a:t>‘How secure is 256 bit security’ on YouTube</a:t>
            </a:r>
          </a:p>
          <a:p>
            <a:pPr marL="916781" indent="-916781" defTabSz="742950">
              <a:buSzPct val="100000"/>
              <a:buAutoNum type="arabicPeriod" startAt="1"/>
              <a:defRPr b="0" sz="4950"/>
            </a:pPr>
            <a:r>
              <a:t>‘Can someone guess my private key?’ on YouTube</a:t>
            </a:r>
          </a:p>
        </p:txBody>
      </p:sp>
      <p:sp>
        <p:nvSpPr>
          <p:cNvPr id="615" name="Stretch and Challenge:"/>
          <p:cNvSpPr txBox="1"/>
          <p:nvPr/>
        </p:nvSpPr>
        <p:spPr>
          <a:xfrm>
            <a:off x="786227" y="5022434"/>
            <a:ext cx="11306426" cy="13251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2292038">
              <a:lnSpc>
                <a:spcPct val="80000"/>
              </a:lnSpc>
              <a:spcBef>
                <a:spcPts val="0"/>
              </a:spcBef>
              <a:defRPr b="1" spc="-159" sz="7990"/>
            </a:lvl1pPr>
          </a:lstStyle>
          <a:p>
            <a:pPr/>
            <a:r>
              <a:t>Stretch and Challenge:</a:t>
            </a:r>
          </a:p>
        </p:txBody>
      </p:sp>
      <p:sp>
        <p:nvSpPr>
          <p:cNvPr id="616" name="Read Chapter 5 of the Student Workbook and make note of any questions you have for discussion next lesson."/>
          <p:cNvSpPr txBox="1"/>
          <p:nvPr/>
        </p:nvSpPr>
        <p:spPr>
          <a:xfrm>
            <a:off x="809462" y="2062924"/>
            <a:ext cx="10247742" cy="29066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855662" indent="-855662" defTabSz="693419">
              <a:lnSpc>
                <a:spcPct val="100000"/>
              </a:lnSpc>
              <a:spcBef>
                <a:spcPts val="0"/>
              </a:spcBef>
              <a:buSzPct val="100000"/>
              <a:buAutoNum type="arabicPeriod" startAt="1"/>
              <a:defRPr sz="4619"/>
            </a:lvl1pPr>
          </a:lstStyle>
          <a:p>
            <a:pPr/>
            <a:r>
              <a:t>Read Chapter 5 of the Student Workbook and make note of any questions you have for discussion next lesson.</a:t>
            </a:r>
          </a:p>
        </p:txBody>
      </p:sp>
      <p:pic>
        <p:nvPicPr>
          <p:cNvPr id="617" name="Screenshot 2024-01-02 at 16.32.26.png" descr="Screenshot 2024-01-02 at 16.32.26.png"/>
          <p:cNvPicPr>
            <a:picLocks noChangeAspect="1"/>
          </p:cNvPicPr>
          <p:nvPr/>
        </p:nvPicPr>
        <p:blipFill>
          <a:blip r:embed="rId2">
            <a:extLst/>
          </a:blip>
          <a:stretch>
            <a:fillRect/>
          </a:stretch>
        </p:blipFill>
        <p:spPr>
          <a:xfrm>
            <a:off x="13720483" y="241432"/>
            <a:ext cx="10247742" cy="13233137"/>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619" name="Class Six"/>
          <p:cNvSpPr txBox="1"/>
          <p:nvPr>
            <p:ph type="body" idx="21"/>
          </p:nvPr>
        </p:nvSpPr>
        <p:spPr>
          <a:xfrm>
            <a:off x="761486" y="12048371"/>
            <a:ext cx="3117705" cy="705107"/>
          </a:xfrm>
          <a:prstGeom prst="rect">
            <a:avLst/>
          </a:prstGeom>
          <a:extLst>
            <a:ext uri="{C572A759-6A51-4108-AA02-DFA0A04FC94B}">
              <ma14:wrappingTextBoxFlag xmlns:ma14="http://schemas.microsoft.com/office/mac/drawingml/2011/main" val="1"/>
            </a:ext>
          </a:extLst>
        </p:spPr>
        <p:txBody>
          <a:bodyPr/>
          <a:lstStyle/>
          <a:p>
            <a:pPr/>
            <a:r>
              <a:t>Class Six</a:t>
            </a:r>
          </a:p>
        </p:txBody>
      </p:sp>
      <p:sp>
        <p:nvSpPr>
          <p:cNvPr id="620" name="The Future can be Decentralised"/>
          <p:cNvSpPr txBox="1"/>
          <p:nvPr>
            <p:ph type="ctrTitle"/>
          </p:nvPr>
        </p:nvSpPr>
        <p:spPr>
          <a:xfrm>
            <a:off x="735224" y="-1472501"/>
            <a:ext cx="21971004" cy="4648201"/>
          </a:xfrm>
          <a:prstGeom prst="rect">
            <a:avLst/>
          </a:prstGeom>
        </p:spPr>
        <p:txBody>
          <a:bodyPr/>
          <a:lstStyle/>
          <a:p>
            <a:pPr/>
            <a:r>
              <a:t>The Future can be Decentralised</a:t>
            </a:r>
          </a:p>
        </p:txBody>
      </p:sp>
      <p:sp>
        <p:nvSpPr>
          <p:cNvPr id="621" name="Stamping your own private key"/>
          <p:cNvSpPr txBox="1"/>
          <p:nvPr>
            <p:ph type="subTitle" sz="quarter" idx="1"/>
          </p:nvPr>
        </p:nvSpPr>
        <p:spPr>
          <a:xfrm>
            <a:off x="735226" y="3390177"/>
            <a:ext cx="21971001" cy="1905001"/>
          </a:xfrm>
          <a:prstGeom prst="rect">
            <a:avLst/>
          </a:prstGeom>
        </p:spPr>
        <p:txBody>
          <a:bodyPr/>
          <a:lstStyle/>
          <a:p>
            <a:pPr/>
            <a:r>
              <a:t>Stamping your own private key</a:t>
            </a:r>
          </a:p>
        </p:txBody>
      </p:sp>
      <p:pic>
        <p:nvPicPr>
          <p:cNvPr id="622" name="Logo MPB Assets.pdf" descr="Logo MPB Assets.pdf"/>
          <p:cNvPicPr>
            <a:picLocks noChangeAspect="1"/>
          </p:cNvPicPr>
          <p:nvPr/>
        </p:nvPicPr>
        <p:blipFill>
          <a:blip r:embed="rId2">
            <a:extLst/>
          </a:blip>
          <a:stretch>
            <a:fillRect/>
          </a:stretch>
        </p:blipFill>
        <p:spPr>
          <a:xfrm>
            <a:off x="17908477" y="464546"/>
            <a:ext cx="5722050" cy="3057097"/>
          </a:xfrm>
          <a:prstGeom prst="rect">
            <a:avLst/>
          </a:prstGeom>
          <a:ln w="12700">
            <a:miter lim="400000"/>
          </a:ln>
        </p:spPr>
      </p:pic>
      <p:pic>
        <p:nvPicPr>
          <p:cNvPr id="623"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624" name="60-74"/>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60-74</a:t>
            </a:r>
          </a:p>
        </p:txBody>
      </p:sp>
      <p:sp>
        <p:nvSpPr>
          <p:cNvPr id="625" name="Recap Questions:…"/>
          <p:cNvSpPr txBox="1"/>
          <p:nvPr/>
        </p:nvSpPr>
        <p:spPr>
          <a:xfrm>
            <a:off x="705475" y="4771631"/>
            <a:ext cx="18142755" cy="6372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u="sng"/>
            </a:pPr>
            <a:r>
              <a:t>Recap Questions:</a:t>
            </a:r>
          </a:p>
          <a:p>
            <a:pPr marL="889000" indent="-889000">
              <a:buSzPct val="100000"/>
              <a:buAutoNum type="arabicPeriod" startAt="1"/>
            </a:pPr>
            <a:r>
              <a:t>Using an example, explain why it is impossible to guess a private key.</a:t>
            </a:r>
          </a:p>
          <a:p>
            <a:pPr marL="889000" indent="-889000">
              <a:buSzPct val="100000"/>
              <a:buAutoNum type="arabicPeriod" startAt="1"/>
            </a:pPr>
            <a:r>
              <a:t>Explain the Byzantine Generals’ Problem.</a:t>
            </a:r>
          </a:p>
          <a:p>
            <a:pPr marL="889000" indent="-889000">
              <a:buSzPct val="100000"/>
              <a:buAutoNum type="arabicPeriod" startAt="1"/>
            </a:pPr>
            <a:r>
              <a:t>Suggest one impact of Fiat money on Time Preference. </a:t>
            </a:r>
          </a:p>
          <a:p>
            <a:pPr marL="889000" indent="-889000">
              <a:buSzPct val="100000"/>
              <a:buAutoNum type="arabicPeriod" startAt="1"/>
            </a:pPr>
            <a:r>
              <a:t>Is it possible to stop someone from generating a private key?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211" name="…can civilisation function without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52145">
              <a:defRPr sz="4345"/>
            </a:lvl1pPr>
          </a:lstStyle>
          <a:p>
            <a:pPr/>
            <a:r>
              <a:t>…can civilisation function without it?</a:t>
            </a:r>
          </a:p>
        </p:txBody>
      </p:sp>
      <p:sp>
        <p:nvSpPr>
          <p:cNvPr id="212" name="Class Discussion:…"/>
          <p:cNvSpPr txBox="1"/>
          <p:nvPr>
            <p:ph type="body" sz="half" idx="1"/>
          </p:nvPr>
        </p:nvSpPr>
        <p:spPr>
          <a:xfrm>
            <a:off x="1206500" y="3727175"/>
            <a:ext cx="9779000" cy="8256630"/>
          </a:xfrm>
          <a:prstGeom prst="rect">
            <a:avLst/>
          </a:prstGeom>
        </p:spPr>
        <p:txBody>
          <a:bodyPr/>
          <a:lstStyle/>
          <a:p>
            <a:pPr marL="0" indent="0">
              <a:buSzTx/>
              <a:buNone/>
            </a:pPr>
            <a:r>
              <a:t>Class Discussion:</a:t>
            </a:r>
          </a:p>
          <a:p>
            <a:pPr marL="0" indent="0">
              <a:buSzTx/>
              <a:buNone/>
            </a:pPr>
            <a:r>
              <a:t>What is human nature?</a:t>
            </a:r>
          </a:p>
          <a:p>
            <a:pPr/>
            <a:r>
              <a:t>Selfish?</a:t>
            </a:r>
          </a:p>
          <a:p>
            <a:pPr/>
            <a:r>
              <a:t>Altruistic?</a:t>
            </a:r>
          </a:p>
          <a:p>
            <a:pPr/>
            <a:r>
              <a:t>Cooperative?</a:t>
            </a:r>
          </a:p>
        </p:txBody>
      </p:sp>
      <p:sp>
        <p:nvSpPr>
          <p:cNvPr id="213" name="What is money?"/>
          <p:cNvSpPr txBox="1"/>
          <p:nvPr>
            <p:ph type="title"/>
          </p:nvPr>
        </p:nvSpPr>
        <p:spPr>
          <a:prstGeom prst="rect">
            <a:avLst/>
          </a:prstGeom>
        </p:spPr>
        <p:txBody>
          <a:bodyPr/>
          <a:lstStyle/>
          <a:p>
            <a:pPr/>
            <a:r>
              <a:t>What is money?</a:t>
            </a:r>
          </a:p>
        </p:txBody>
      </p:sp>
      <p:pic>
        <p:nvPicPr>
          <p:cNvPr id="214" name="Screenshot 2024-01-02 at 11.44.05.png" descr="Screenshot 2024-01-02 at 11.44.05.png"/>
          <p:cNvPicPr>
            <a:picLocks noChangeAspect="1"/>
          </p:cNvPicPr>
          <p:nvPr/>
        </p:nvPicPr>
        <p:blipFill>
          <a:blip r:embed="rId2">
            <a:extLst/>
          </a:blip>
          <a:stretch>
            <a:fillRect/>
          </a:stretch>
        </p:blipFill>
        <p:spPr>
          <a:xfrm>
            <a:off x="13114508" y="1334981"/>
            <a:ext cx="9779001" cy="9779001"/>
          </a:xfrm>
          <a:prstGeom prst="rect">
            <a:avLst/>
          </a:prstGeom>
          <a:ln w="12700">
            <a:miter lim="400000"/>
          </a:ln>
        </p:spPr>
      </p:pic>
      <p:sp>
        <p:nvSpPr>
          <p:cNvPr id="215" name="Human Beings are social and cooperative however cooperation at scale is difficult.…"/>
          <p:cNvSpPr txBox="1"/>
          <p:nvPr/>
        </p:nvSpPr>
        <p:spPr>
          <a:xfrm>
            <a:off x="580839" y="11262245"/>
            <a:ext cx="23212655" cy="20446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Human Beings are social and cooperative however </a:t>
            </a:r>
            <a:r>
              <a:rPr b="1"/>
              <a:t>cooperation at scale is difficult.</a:t>
            </a:r>
          </a:p>
          <a:p>
            <a:pPr/>
            <a:r>
              <a:t>Robin Dunbar (1998) found that the cognitive limit on human groups is 150 people.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4"/>
                                        </p:tgtEl>
                                        <p:attrNameLst>
                                          <p:attrName>style.visibility</p:attrName>
                                        </p:attrNameLst>
                                      </p:cBhvr>
                                      <p:to>
                                        <p:strVal val="visible"/>
                                      </p:to>
                                    </p:set>
                                    <p:animEffect filter="dissolve" transition="in">
                                      <p:cBhvr>
                                        <p:cTn id="7" dur="15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15"/>
                                        </p:tgtEl>
                                        <p:attrNameLst>
                                          <p:attrName>style.visibility</p:attrName>
                                        </p:attrNameLst>
                                      </p:cBhvr>
                                      <p:to>
                                        <p:strVal val="visible"/>
                                      </p:to>
                                    </p:set>
                                    <p:animEffect filter="dissolve" transition="in">
                                      <p:cBhvr>
                                        <p:cTn id="12" dur="1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2"/>
      <p:bldP build="whole" bldLvl="1" animBg="1" rev="0" advAuto="0" spid="214" grpId="1"/>
    </p:bld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627" name="Independent Study:"/>
          <p:cNvSpPr txBox="1"/>
          <p:nvPr>
            <p:ph type="title"/>
          </p:nvPr>
        </p:nvSpPr>
        <p:spPr>
          <a:xfrm>
            <a:off x="945835" y="588069"/>
            <a:ext cx="9779001" cy="1422000"/>
          </a:xfrm>
          <a:prstGeom prst="rect">
            <a:avLst/>
          </a:prstGeom>
        </p:spPr>
        <p:txBody>
          <a:bodyPr/>
          <a:lstStyle/>
          <a:p>
            <a:pPr/>
            <a:r>
              <a:t>Independent Study:</a:t>
            </a:r>
          </a:p>
        </p:txBody>
      </p:sp>
      <p:sp>
        <p:nvSpPr>
          <p:cNvPr id="628" name="Read Chapter 6 of Check Your Financial Privilege, ‘Fighting Monetary Colonialism with Open Source Code’.…"/>
          <p:cNvSpPr txBox="1"/>
          <p:nvPr>
            <p:ph type="body" sz="quarter" idx="1"/>
          </p:nvPr>
        </p:nvSpPr>
        <p:spPr>
          <a:xfrm>
            <a:off x="945835" y="6502579"/>
            <a:ext cx="9974996" cy="4651093"/>
          </a:xfrm>
          <a:prstGeom prst="rect">
            <a:avLst/>
          </a:prstGeom>
        </p:spPr>
        <p:txBody>
          <a:bodyPr/>
          <a:lstStyle/>
          <a:p>
            <a:pPr marL="916781" indent="-916781" defTabSz="742950">
              <a:buSzPct val="100000"/>
              <a:buAutoNum type="arabicPeriod" startAt="1"/>
              <a:defRPr b="0" sz="4950"/>
            </a:pPr>
            <a:r>
              <a:t>Read Chapter 6 of Check Your Financial Privilege, ‘Fighting Monetary Colonialism with Open Source Code’. </a:t>
            </a:r>
          </a:p>
          <a:p>
            <a:pPr marL="916781" indent="-916781" defTabSz="742950">
              <a:buSzPct val="100000"/>
              <a:buAutoNum type="arabicPeriod" startAt="1"/>
              <a:defRPr b="0" sz="4950"/>
            </a:pPr>
            <a:r>
              <a:t>Watch </a:t>
            </a:r>
            <a:r>
              <a:rPr u="sng">
                <a:hlinkClick r:id="rId2" invalidUrl="" action="" tgtFrame="" tooltip="" history="1" highlightClick="0" endSnd="0"/>
              </a:rPr>
              <a:t>Fighting Monetary Colonialism</a:t>
            </a:r>
            <a:r>
              <a:t> on YouTube.</a:t>
            </a:r>
          </a:p>
        </p:txBody>
      </p:sp>
      <p:sp>
        <p:nvSpPr>
          <p:cNvPr id="629" name="Stretch and Challenge:"/>
          <p:cNvSpPr txBox="1"/>
          <p:nvPr/>
        </p:nvSpPr>
        <p:spPr>
          <a:xfrm>
            <a:off x="786227" y="5022434"/>
            <a:ext cx="11306426" cy="13251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2292038">
              <a:lnSpc>
                <a:spcPct val="80000"/>
              </a:lnSpc>
              <a:spcBef>
                <a:spcPts val="0"/>
              </a:spcBef>
              <a:defRPr b="1" spc="-159" sz="7990"/>
            </a:lvl1pPr>
          </a:lstStyle>
          <a:p>
            <a:pPr/>
            <a:r>
              <a:t>Stretch and Challenge:</a:t>
            </a:r>
          </a:p>
        </p:txBody>
      </p:sp>
      <p:sp>
        <p:nvSpPr>
          <p:cNvPr id="630" name="Read Chapter 6 of the Student Workbook.…"/>
          <p:cNvSpPr txBox="1"/>
          <p:nvPr/>
        </p:nvSpPr>
        <p:spPr>
          <a:xfrm>
            <a:off x="809462" y="2062924"/>
            <a:ext cx="10247742" cy="29066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855662" indent="-855662" defTabSz="693419">
              <a:lnSpc>
                <a:spcPct val="100000"/>
              </a:lnSpc>
              <a:spcBef>
                <a:spcPts val="0"/>
              </a:spcBef>
              <a:buSzPct val="100000"/>
              <a:buAutoNum type="arabicPeriod" startAt="1"/>
              <a:defRPr sz="4619"/>
            </a:pPr>
            <a:r>
              <a:t>Read Chapter 6 of the Student Workbook.</a:t>
            </a:r>
          </a:p>
          <a:p>
            <a:pPr marL="855662" indent="-855662" defTabSz="693419">
              <a:lnSpc>
                <a:spcPct val="100000"/>
              </a:lnSpc>
              <a:spcBef>
                <a:spcPts val="0"/>
              </a:spcBef>
              <a:buSzPct val="100000"/>
              <a:buAutoNum type="arabicPeriod" startAt="1"/>
              <a:defRPr sz="4619"/>
            </a:pPr>
            <a:r>
              <a:t>Read about next weeks activity: </a:t>
            </a:r>
            <a:r>
              <a:rPr u="sng">
                <a:hlinkClick r:id="rId3" invalidUrl="" action="" tgtFrame="" tooltip="" history="1" highlightClick="0" endSnd="0"/>
              </a:rPr>
              <a:t>Econo-Alchemist.</a:t>
            </a:r>
          </a:p>
        </p:txBody>
      </p:sp>
      <p:pic>
        <p:nvPicPr>
          <p:cNvPr id="631" name="Screenshot 2024-01-07 at 16.14.17.png" descr="Screenshot 2024-01-07 at 16.14.17.png"/>
          <p:cNvPicPr>
            <a:picLocks noChangeAspect="1"/>
          </p:cNvPicPr>
          <p:nvPr/>
        </p:nvPicPr>
        <p:blipFill>
          <a:blip r:embed="rId4">
            <a:extLst/>
          </a:blip>
          <a:srcRect l="1247" t="0" r="0" b="0"/>
          <a:stretch>
            <a:fillRect/>
          </a:stretch>
        </p:blipFill>
        <p:spPr>
          <a:xfrm>
            <a:off x="13750692" y="574278"/>
            <a:ext cx="9657010" cy="12567310"/>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633" name="Class Seven"/>
          <p:cNvSpPr txBox="1"/>
          <p:nvPr>
            <p:ph type="body" idx="21"/>
          </p:nvPr>
        </p:nvSpPr>
        <p:spPr>
          <a:xfrm>
            <a:off x="761486" y="12048371"/>
            <a:ext cx="3117705" cy="705107"/>
          </a:xfrm>
          <a:prstGeom prst="rect">
            <a:avLst/>
          </a:prstGeom>
          <a:extLst>
            <a:ext uri="{C572A759-6A51-4108-AA02-DFA0A04FC94B}">
              <ma14:wrappingTextBoxFlag xmlns:ma14="http://schemas.microsoft.com/office/mac/drawingml/2011/main" val="1"/>
            </a:ext>
          </a:extLst>
        </p:spPr>
        <p:txBody>
          <a:bodyPr/>
          <a:lstStyle/>
          <a:p>
            <a:pPr/>
            <a:r>
              <a:t>Class Seven</a:t>
            </a:r>
          </a:p>
        </p:txBody>
      </p:sp>
      <p:sp>
        <p:nvSpPr>
          <p:cNvPr id="634" name="Bitcoin Wallets Unlocked: Navigating Self-Custody"/>
          <p:cNvSpPr txBox="1"/>
          <p:nvPr>
            <p:ph type="ctrTitle"/>
          </p:nvPr>
        </p:nvSpPr>
        <p:spPr>
          <a:xfrm>
            <a:off x="735224" y="-1472501"/>
            <a:ext cx="21971004" cy="4648201"/>
          </a:xfrm>
          <a:prstGeom prst="rect">
            <a:avLst/>
          </a:prstGeom>
        </p:spPr>
        <p:txBody>
          <a:bodyPr/>
          <a:lstStyle/>
          <a:p>
            <a:pPr/>
            <a:r>
              <a:t>Bitcoin Wallets Unlocked: Navigating Self-Custody</a:t>
            </a:r>
          </a:p>
        </p:txBody>
      </p:sp>
      <p:sp>
        <p:nvSpPr>
          <p:cNvPr id="635" name="Stamping your own private key"/>
          <p:cNvSpPr txBox="1"/>
          <p:nvPr>
            <p:ph type="subTitle" sz="quarter" idx="1"/>
          </p:nvPr>
        </p:nvSpPr>
        <p:spPr>
          <a:xfrm>
            <a:off x="735226" y="3390177"/>
            <a:ext cx="21971001" cy="1905001"/>
          </a:xfrm>
          <a:prstGeom prst="rect">
            <a:avLst/>
          </a:prstGeom>
        </p:spPr>
        <p:txBody>
          <a:bodyPr/>
          <a:lstStyle/>
          <a:p>
            <a:pPr/>
            <a:r>
              <a:t>Stamping your own private key</a:t>
            </a:r>
          </a:p>
        </p:txBody>
      </p:sp>
      <p:pic>
        <p:nvPicPr>
          <p:cNvPr id="636" name="Logo MPB Assets.pdf" descr="Logo MPB Assets.pdf"/>
          <p:cNvPicPr>
            <a:picLocks noChangeAspect="1"/>
          </p:cNvPicPr>
          <p:nvPr/>
        </p:nvPicPr>
        <p:blipFill>
          <a:blip r:embed="rId2">
            <a:extLst/>
          </a:blip>
          <a:stretch>
            <a:fillRect/>
          </a:stretch>
        </p:blipFill>
        <p:spPr>
          <a:xfrm>
            <a:off x="17908477" y="464546"/>
            <a:ext cx="5722050" cy="3057097"/>
          </a:xfrm>
          <a:prstGeom prst="rect">
            <a:avLst/>
          </a:prstGeom>
          <a:ln w="12700">
            <a:miter lim="400000"/>
          </a:ln>
        </p:spPr>
      </p:pic>
      <p:pic>
        <p:nvPicPr>
          <p:cNvPr id="637"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638" name="60-74"/>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60-74</a:t>
            </a:r>
          </a:p>
        </p:txBody>
      </p:sp>
      <p:sp>
        <p:nvSpPr>
          <p:cNvPr id="639" name="Recap Questions:…"/>
          <p:cNvSpPr txBox="1"/>
          <p:nvPr/>
        </p:nvSpPr>
        <p:spPr>
          <a:xfrm>
            <a:off x="705475" y="4445023"/>
            <a:ext cx="18142755" cy="70252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u="sng"/>
            </a:pPr>
            <a:r>
              <a:t>Recap Questions:</a:t>
            </a:r>
          </a:p>
          <a:p>
            <a:pPr marL="889000" indent="-889000">
              <a:buSzPct val="100000"/>
              <a:buAutoNum type="arabicPeriod" startAt="1"/>
            </a:pPr>
            <a:r>
              <a:t>Use an example, explain why it is impossible to guess a private key.</a:t>
            </a:r>
          </a:p>
          <a:p>
            <a:pPr marL="889000" indent="-889000">
              <a:buSzPct val="100000"/>
              <a:buAutoNum type="arabicPeriod" startAt="1"/>
            </a:pPr>
            <a:r>
              <a:t>Suggest why saving your private key in the ‘cloud’ is a bad idea.</a:t>
            </a:r>
          </a:p>
          <a:p>
            <a:pPr marL="889000" indent="-889000">
              <a:buSzPct val="100000"/>
              <a:buAutoNum type="arabicPeriod" startAt="1"/>
            </a:pPr>
            <a:r>
              <a:t>Suggest why keeping your private key on paper is a bad idea.</a:t>
            </a:r>
          </a:p>
          <a:p>
            <a:pPr marL="889000" indent="-889000">
              <a:buSzPct val="100000"/>
              <a:buAutoNum type="arabicPeriod" startAt="1"/>
            </a:pPr>
            <a:r>
              <a:t>Is it possible to stop someone from generating a private key?</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641" name="Stamping your private ke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Stamping your private key</a:t>
            </a:r>
          </a:p>
        </p:txBody>
      </p:sp>
      <p:sp>
        <p:nvSpPr>
          <p:cNvPr id="642" name="Tools:…"/>
          <p:cNvSpPr txBox="1"/>
          <p:nvPr>
            <p:ph type="body" sz="half" idx="1"/>
          </p:nvPr>
        </p:nvSpPr>
        <p:spPr>
          <a:prstGeom prst="rect">
            <a:avLst/>
          </a:prstGeom>
        </p:spPr>
        <p:txBody>
          <a:bodyPr/>
          <a:lstStyle/>
          <a:p>
            <a:pPr marL="0" indent="0">
              <a:buSzTx/>
              <a:buNone/>
              <a:defRPr b="1"/>
            </a:pPr>
            <a:r>
              <a:t>Tools:</a:t>
            </a:r>
          </a:p>
          <a:p>
            <a:pPr/>
            <a:r>
              <a:t>Hammer &amp; anvil or vice.</a:t>
            </a:r>
          </a:p>
          <a:p>
            <a:pPr/>
            <a:r>
              <a:t>Stamping kit.</a:t>
            </a:r>
          </a:p>
          <a:p>
            <a:pPr/>
            <a:r>
              <a:t>Twelve stainless steel washers each.</a:t>
            </a:r>
          </a:p>
          <a:p>
            <a:pPr/>
            <a:r>
              <a:t>One bolt and wing nut each.</a:t>
            </a:r>
          </a:p>
          <a:p>
            <a:pPr/>
            <a:r>
              <a:t>One 3D printed BlockMit jig each.</a:t>
            </a:r>
          </a:p>
        </p:txBody>
      </p:sp>
      <p:sp>
        <p:nvSpPr>
          <p:cNvPr id="643" name="Class Activity"/>
          <p:cNvSpPr txBox="1"/>
          <p:nvPr>
            <p:ph type="title"/>
          </p:nvPr>
        </p:nvSpPr>
        <p:spPr>
          <a:prstGeom prst="rect">
            <a:avLst/>
          </a:prstGeom>
        </p:spPr>
        <p:txBody>
          <a:bodyPr/>
          <a:lstStyle/>
          <a:p>
            <a:pPr/>
            <a:r>
              <a:t>Class Activity</a:t>
            </a:r>
          </a:p>
        </p:txBody>
      </p:sp>
      <p:pic>
        <p:nvPicPr>
          <p:cNvPr id="644" name="Screenshot 2024-01-02 at 11.02.08.png" descr="Screenshot 2024-01-02 at 11.02.08.png"/>
          <p:cNvPicPr>
            <a:picLocks noChangeAspect="1"/>
          </p:cNvPicPr>
          <p:nvPr/>
        </p:nvPicPr>
        <p:blipFill>
          <a:blip r:embed="rId2">
            <a:extLst/>
          </a:blip>
          <a:stretch>
            <a:fillRect/>
          </a:stretch>
        </p:blipFill>
        <p:spPr>
          <a:xfrm>
            <a:off x="20969940" y="9486841"/>
            <a:ext cx="3192422" cy="4122190"/>
          </a:xfrm>
          <a:prstGeom prst="rect">
            <a:avLst/>
          </a:prstGeom>
          <a:ln w="12700">
            <a:miter lim="400000"/>
          </a:ln>
        </p:spPr>
      </p:pic>
      <p:sp>
        <p:nvSpPr>
          <p:cNvPr id="645" name="84-87"/>
          <p:cNvSpPr txBox="1"/>
          <p:nvPr/>
        </p:nvSpPr>
        <p:spPr>
          <a:xfrm>
            <a:off x="22239709" y="12698311"/>
            <a:ext cx="178329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84-87</a:t>
            </a:r>
          </a:p>
        </p:txBody>
      </p:sp>
      <p:pic>
        <p:nvPicPr>
          <p:cNvPr id="646" name="Addithya_Stamp.jpeg" descr="Addithya_Stamp.jpeg"/>
          <p:cNvPicPr>
            <a:picLocks noChangeAspect="1"/>
          </p:cNvPicPr>
          <p:nvPr/>
        </p:nvPicPr>
        <p:blipFill>
          <a:blip r:embed="rId3">
            <a:extLst/>
          </a:blip>
          <a:stretch>
            <a:fillRect/>
          </a:stretch>
        </p:blipFill>
        <p:spPr>
          <a:xfrm>
            <a:off x="12418297" y="1357919"/>
            <a:ext cx="8250122" cy="11000162"/>
          </a:xfrm>
          <a:prstGeom prst="rect">
            <a:avLst/>
          </a:prstGeom>
          <a:ln w="12700">
            <a:miter lim="400000"/>
          </a:ln>
        </p:spPr>
      </p:pic>
      <p:pic>
        <p:nvPicPr>
          <p:cNvPr id="647" name="pasted-movie.png" descr="pasted-movie.png">
            <a:hlinkClick r:id="rId4" invalidUrl="" action="" tgtFrame="" tooltip="" history="1" highlightClick="0" endSnd="0"/>
          </p:cNvPr>
          <p:cNvPicPr>
            <a:picLocks noChangeAspect="1"/>
          </p:cNvPicPr>
          <p:nvPr/>
        </p:nvPicPr>
        <p:blipFill>
          <a:blip r:embed="rId5">
            <a:extLst/>
          </a:blip>
          <a:srcRect l="9" t="2460" r="75" b="2249"/>
          <a:stretch>
            <a:fillRect/>
          </a:stretch>
        </p:blipFill>
        <p:spPr>
          <a:xfrm>
            <a:off x="21163073" y="5827035"/>
            <a:ext cx="2804320" cy="2759242"/>
          </a:xfrm>
          <a:custGeom>
            <a:avLst/>
            <a:gdLst/>
            <a:ahLst/>
            <a:cxnLst>
              <a:cxn ang="0">
                <a:pos x="wd2" y="hd2"/>
              </a:cxn>
              <a:cxn ang="5400000">
                <a:pos x="wd2" y="hd2"/>
              </a:cxn>
              <a:cxn ang="10800000">
                <a:pos x="wd2" y="hd2"/>
              </a:cxn>
              <a:cxn ang="16200000">
                <a:pos x="wd2" y="hd2"/>
              </a:cxn>
            </a:cxnLst>
            <a:rect l="0" t="0" r="r" b="b"/>
            <a:pathLst>
              <a:path w="21600" h="21593" fill="norm" stroke="1" extrusionOk="0">
                <a:moveTo>
                  <a:pt x="10806" y="0"/>
                </a:moveTo>
                <a:cubicBezTo>
                  <a:pt x="9203" y="0"/>
                  <a:pt x="8958" y="24"/>
                  <a:pt x="8067" y="267"/>
                </a:cubicBezTo>
                <a:cubicBezTo>
                  <a:pt x="6190" y="780"/>
                  <a:pt x="4238" y="1956"/>
                  <a:pt x="2990" y="3326"/>
                </a:cubicBezTo>
                <a:cubicBezTo>
                  <a:pt x="1419" y="5050"/>
                  <a:pt x="361" y="7418"/>
                  <a:pt x="223" y="9510"/>
                </a:cubicBezTo>
                <a:cubicBezTo>
                  <a:pt x="191" y="9990"/>
                  <a:pt x="128" y="10404"/>
                  <a:pt x="83" y="10433"/>
                </a:cubicBezTo>
                <a:cubicBezTo>
                  <a:pt x="29" y="10467"/>
                  <a:pt x="0" y="10622"/>
                  <a:pt x="0" y="10774"/>
                </a:cubicBezTo>
                <a:cubicBezTo>
                  <a:pt x="0" y="10927"/>
                  <a:pt x="29" y="11079"/>
                  <a:pt x="83" y="11113"/>
                </a:cubicBezTo>
                <a:cubicBezTo>
                  <a:pt x="128" y="11142"/>
                  <a:pt x="191" y="11555"/>
                  <a:pt x="223" y="12035"/>
                </a:cubicBezTo>
                <a:cubicBezTo>
                  <a:pt x="402" y="14750"/>
                  <a:pt x="2016" y="17656"/>
                  <a:pt x="4329" y="19427"/>
                </a:cubicBezTo>
                <a:cubicBezTo>
                  <a:pt x="5624" y="20419"/>
                  <a:pt x="7291" y="21171"/>
                  <a:pt x="8850" y="21462"/>
                </a:cubicBezTo>
                <a:cubicBezTo>
                  <a:pt x="9271" y="21540"/>
                  <a:pt x="9976" y="21584"/>
                  <a:pt x="10681" y="21592"/>
                </a:cubicBezTo>
                <a:cubicBezTo>
                  <a:pt x="11385" y="21600"/>
                  <a:pt x="12090" y="21571"/>
                  <a:pt x="12518" y="21502"/>
                </a:cubicBezTo>
                <a:cubicBezTo>
                  <a:pt x="14768" y="21139"/>
                  <a:pt x="17115" y="19874"/>
                  <a:pt x="18638" y="18203"/>
                </a:cubicBezTo>
                <a:cubicBezTo>
                  <a:pt x="20191" y="16500"/>
                  <a:pt x="21270" y="14074"/>
                  <a:pt x="21386" y="12017"/>
                </a:cubicBezTo>
                <a:cubicBezTo>
                  <a:pt x="21414" y="11525"/>
                  <a:pt x="21483" y="11021"/>
                  <a:pt x="21542" y="10898"/>
                </a:cubicBezTo>
                <a:cubicBezTo>
                  <a:pt x="21580" y="10818"/>
                  <a:pt x="21600" y="10746"/>
                  <a:pt x="21600" y="10675"/>
                </a:cubicBezTo>
                <a:cubicBezTo>
                  <a:pt x="21600" y="10603"/>
                  <a:pt x="21580" y="10532"/>
                  <a:pt x="21542" y="10451"/>
                </a:cubicBezTo>
                <a:cubicBezTo>
                  <a:pt x="21483" y="10328"/>
                  <a:pt x="21412" y="9870"/>
                  <a:pt x="21383" y="9433"/>
                </a:cubicBezTo>
                <a:cubicBezTo>
                  <a:pt x="21251" y="7424"/>
                  <a:pt x="20164" y="5018"/>
                  <a:pt x="18623" y="3326"/>
                </a:cubicBezTo>
                <a:cubicBezTo>
                  <a:pt x="17374" y="1956"/>
                  <a:pt x="15430" y="786"/>
                  <a:pt x="13530" y="264"/>
                </a:cubicBezTo>
                <a:cubicBezTo>
                  <a:pt x="12655" y="24"/>
                  <a:pt x="12406" y="0"/>
                  <a:pt x="10806" y="0"/>
                </a:cubicBezTo>
                <a:close/>
              </a:path>
            </a:pathLst>
          </a:cu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649" name="Independent Study:"/>
          <p:cNvSpPr txBox="1"/>
          <p:nvPr>
            <p:ph type="title"/>
          </p:nvPr>
        </p:nvSpPr>
        <p:spPr>
          <a:xfrm>
            <a:off x="945835" y="588069"/>
            <a:ext cx="9779001" cy="1422000"/>
          </a:xfrm>
          <a:prstGeom prst="rect">
            <a:avLst/>
          </a:prstGeom>
        </p:spPr>
        <p:txBody>
          <a:bodyPr/>
          <a:lstStyle/>
          <a:p>
            <a:pPr/>
            <a:r>
              <a:t>Independent Study:</a:t>
            </a:r>
          </a:p>
        </p:txBody>
      </p:sp>
      <p:sp>
        <p:nvSpPr>
          <p:cNvPr id="650" name="Test your bitcoin knowledge so far with this 50 question test.…"/>
          <p:cNvSpPr txBox="1"/>
          <p:nvPr>
            <p:ph type="body" sz="quarter" idx="1"/>
          </p:nvPr>
        </p:nvSpPr>
        <p:spPr>
          <a:xfrm>
            <a:off x="945835" y="6502579"/>
            <a:ext cx="9974996" cy="4651093"/>
          </a:xfrm>
          <a:prstGeom prst="rect">
            <a:avLst/>
          </a:prstGeom>
        </p:spPr>
        <p:txBody>
          <a:bodyPr/>
          <a:lstStyle/>
          <a:p>
            <a:pPr marL="937154" indent="-937154" defTabSz="759459">
              <a:buSzPct val="100000"/>
              <a:buAutoNum type="arabicPeriod" startAt="1"/>
              <a:defRPr b="0" sz="5060"/>
            </a:pPr>
            <a:r>
              <a:t>Test your bitcoin knowledge so far with this </a:t>
            </a:r>
            <a:r>
              <a:rPr u="sng">
                <a:hlinkClick r:id="rId2" invalidUrl="" action="" tgtFrame="" tooltip="" history="1" highlightClick="0" endSnd="0"/>
              </a:rPr>
              <a:t>50 question test.</a:t>
            </a:r>
          </a:p>
          <a:p>
            <a:pPr marL="937154" indent="-937154" defTabSz="759459">
              <a:buSzPct val="100000"/>
              <a:buAutoNum type="arabicPeriod" startAt="1"/>
              <a:defRPr b="0" sz="5060"/>
            </a:pPr>
            <a:r>
              <a:t>Explore Looking Glass Education’s Course </a:t>
            </a:r>
            <a:r>
              <a:rPr u="sng">
                <a:hlinkClick r:id="rId3" invalidUrl="" action="" tgtFrame="" tooltip="" history="1" highlightClick="0" endSnd="0"/>
              </a:rPr>
              <a:t>‘B is for Bitcoin’.</a:t>
            </a:r>
          </a:p>
        </p:txBody>
      </p:sp>
      <p:sp>
        <p:nvSpPr>
          <p:cNvPr id="651" name="Stretch and Challenge:"/>
          <p:cNvSpPr txBox="1"/>
          <p:nvPr/>
        </p:nvSpPr>
        <p:spPr>
          <a:xfrm>
            <a:off x="786227" y="5022434"/>
            <a:ext cx="11306426" cy="13251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2292038">
              <a:lnSpc>
                <a:spcPct val="80000"/>
              </a:lnSpc>
              <a:spcBef>
                <a:spcPts val="0"/>
              </a:spcBef>
              <a:defRPr b="1" spc="-159" sz="7990"/>
            </a:lvl1pPr>
          </a:lstStyle>
          <a:p>
            <a:pPr/>
            <a:r>
              <a:t>Stretch and Challenge:</a:t>
            </a:r>
          </a:p>
        </p:txBody>
      </p:sp>
      <p:sp>
        <p:nvSpPr>
          <p:cNvPr id="652" name="Read Chapter 7 of the Student Workbook."/>
          <p:cNvSpPr txBox="1"/>
          <p:nvPr/>
        </p:nvSpPr>
        <p:spPr>
          <a:xfrm>
            <a:off x="809462" y="2062924"/>
            <a:ext cx="10247742" cy="29066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1018645" indent="-1018645" defTabSz="825500">
              <a:lnSpc>
                <a:spcPct val="100000"/>
              </a:lnSpc>
              <a:spcBef>
                <a:spcPts val="0"/>
              </a:spcBef>
              <a:buSzPct val="100000"/>
              <a:buAutoNum type="arabicPeriod" startAt="1"/>
              <a:defRPr sz="5500"/>
            </a:lvl1pPr>
          </a:lstStyle>
          <a:p>
            <a:pPr/>
            <a:r>
              <a:t>Read Chapter 7 of the Student Workbook.</a:t>
            </a:r>
          </a:p>
        </p:txBody>
      </p:sp>
      <p:pic>
        <p:nvPicPr>
          <p:cNvPr id="653" name="Screenshot 2024-01-07 at 16.33.48.png" descr="Screenshot 2024-01-07 at 16.33.48.png"/>
          <p:cNvPicPr>
            <a:picLocks noChangeAspect="1"/>
          </p:cNvPicPr>
          <p:nvPr/>
        </p:nvPicPr>
        <p:blipFill>
          <a:blip r:embed="rId4">
            <a:extLst/>
          </a:blip>
          <a:stretch>
            <a:fillRect/>
          </a:stretch>
        </p:blipFill>
        <p:spPr>
          <a:xfrm>
            <a:off x="13328631" y="586800"/>
            <a:ext cx="9681853" cy="12542400"/>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sp>
        <p:nvSpPr>
          <p:cNvPr id="655" name="Class Eight"/>
          <p:cNvSpPr txBox="1"/>
          <p:nvPr>
            <p:ph type="body" idx="21"/>
          </p:nvPr>
        </p:nvSpPr>
        <p:spPr>
          <a:xfrm>
            <a:off x="761486" y="12048371"/>
            <a:ext cx="3117705" cy="705107"/>
          </a:xfrm>
          <a:prstGeom prst="rect">
            <a:avLst/>
          </a:prstGeom>
          <a:extLst>
            <a:ext uri="{C572A759-6A51-4108-AA02-DFA0A04FC94B}">
              <ma14:wrappingTextBoxFlag xmlns:ma14="http://schemas.microsoft.com/office/mac/drawingml/2011/main" val="1"/>
            </a:ext>
          </a:extLst>
        </p:spPr>
        <p:txBody>
          <a:bodyPr/>
          <a:lstStyle/>
          <a:p>
            <a:pPr/>
            <a:r>
              <a:t>Class Eight</a:t>
            </a:r>
          </a:p>
        </p:txBody>
      </p:sp>
      <p:sp>
        <p:nvSpPr>
          <p:cNvPr id="656" name="Unlocking the Secrets of Bitcoin’s Inner Workings"/>
          <p:cNvSpPr txBox="1"/>
          <p:nvPr>
            <p:ph type="ctrTitle"/>
          </p:nvPr>
        </p:nvSpPr>
        <p:spPr>
          <a:xfrm>
            <a:off x="735224" y="-1472501"/>
            <a:ext cx="21971004" cy="4648201"/>
          </a:xfrm>
          <a:prstGeom prst="rect">
            <a:avLst/>
          </a:prstGeom>
        </p:spPr>
        <p:txBody>
          <a:bodyPr/>
          <a:lstStyle/>
          <a:p>
            <a:pPr/>
            <a:r>
              <a:t>Unlocking the Secrets of Bitcoin’s Inner Workings</a:t>
            </a:r>
          </a:p>
        </p:txBody>
      </p:sp>
      <p:sp>
        <p:nvSpPr>
          <p:cNvPr id="657" name="The maths, mempool and UTXOs"/>
          <p:cNvSpPr txBox="1"/>
          <p:nvPr>
            <p:ph type="subTitle" sz="quarter" idx="1"/>
          </p:nvPr>
        </p:nvSpPr>
        <p:spPr>
          <a:xfrm>
            <a:off x="735226" y="3390177"/>
            <a:ext cx="21971001" cy="1905001"/>
          </a:xfrm>
          <a:prstGeom prst="rect">
            <a:avLst/>
          </a:prstGeom>
        </p:spPr>
        <p:txBody>
          <a:bodyPr/>
          <a:lstStyle/>
          <a:p>
            <a:pPr/>
            <a:r>
              <a:t>The maths, mempool and UTXOs</a:t>
            </a:r>
          </a:p>
        </p:txBody>
      </p:sp>
      <p:pic>
        <p:nvPicPr>
          <p:cNvPr id="658" name="Logo MPB Assets.pdf" descr="Logo MPB Assets.pdf"/>
          <p:cNvPicPr>
            <a:picLocks noChangeAspect="1"/>
          </p:cNvPicPr>
          <p:nvPr/>
        </p:nvPicPr>
        <p:blipFill>
          <a:blip r:embed="rId2">
            <a:extLst/>
          </a:blip>
          <a:stretch>
            <a:fillRect/>
          </a:stretch>
        </p:blipFill>
        <p:spPr>
          <a:xfrm>
            <a:off x="17908477" y="464546"/>
            <a:ext cx="5722050" cy="3057097"/>
          </a:xfrm>
          <a:prstGeom prst="rect">
            <a:avLst/>
          </a:prstGeom>
          <a:ln w="12700">
            <a:miter lim="400000"/>
          </a:ln>
        </p:spPr>
      </p:pic>
      <p:pic>
        <p:nvPicPr>
          <p:cNvPr id="659" name="Screenshot 2024-01-02 at 11.02.08.png" descr="Screenshot 2024-01-02 at 11.02.08.png"/>
          <p:cNvPicPr>
            <a:picLocks noChangeAspect="1"/>
          </p:cNvPicPr>
          <p:nvPr/>
        </p:nvPicPr>
        <p:blipFill>
          <a:blip r:embed="rId3">
            <a:extLst/>
          </a:blip>
          <a:stretch>
            <a:fillRect/>
          </a:stretch>
        </p:blipFill>
        <p:spPr>
          <a:xfrm>
            <a:off x="20969940" y="9486841"/>
            <a:ext cx="3192422" cy="4122190"/>
          </a:xfrm>
          <a:prstGeom prst="rect">
            <a:avLst/>
          </a:prstGeom>
          <a:ln w="12700">
            <a:miter lim="400000"/>
          </a:ln>
        </p:spPr>
      </p:pic>
      <p:sp>
        <p:nvSpPr>
          <p:cNvPr id="660" name="118-135"/>
          <p:cNvSpPr txBox="1"/>
          <p:nvPr/>
        </p:nvSpPr>
        <p:spPr>
          <a:xfrm>
            <a:off x="21563728" y="12698311"/>
            <a:ext cx="2459277"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118-135</a:t>
            </a:r>
          </a:p>
        </p:txBody>
      </p:sp>
      <p:sp>
        <p:nvSpPr>
          <p:cNvPr id="661" name="Recap Questions:"/>
          <p:cNvSpPr txBox="1"/>
          <p:nvPr/>
        </p:nvSpPr>
        <p:spPr>
          <a:xfrm>
            <a:off x="705475" y="6935315"/>
            <a:ext cx="18142755" cy="20446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u="sng"/>
            </a:lvl1pPr>
          </a:lstStyle>
          <a:p>
            <a:pPr/>
            <a:r>
              <a:t>Recap Questions: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76017"/>
            <a:lumOff val="-10042"/>
          </a:schemeClr>
        </a:solidFill>
      </p:bgPr>
    </p:bg>
    <p:spTree>
      <p:nvGrpSpPr>
        <p:cNvPr id="1" name=""/>
        <p:cNvGrpSpPr/>
        <p:nvPr/>
      </p:nvGrpSpPr>
      <p:grpSpPr>
        <a:xfrm>
          <a:off x="0" y="0"/>
          <a:ext cx="0" cy="0"/>
          <a:chOff x="0" y="0"/>
          <a:chExt cx="0" cy="0"/>
        </a:xfrm>
      </p:grpSpPr>
      <p:pic>
        <p:nvPicPr>
          <p:cNvPr id="217" name="Screenshot 2024-01-02 at 11.57.19.png" descr="Screenshot 2024-01-02 at 11.57.19.png"/>
          <p:cNvPicPr>
            <a:picLocks noChangeAspect="1"/>
          </p:cNvPicPr>
          <p:nvPr/>
        </p:nvPicPr>
        <p:blipFill>
          <a:blip r:embed="rId2">
            <a:extLst/>
          </a:blip>
          <a:stretch>
            <a:fillRect/>
          </a:stretch>
        </p:blipFill>
        <p:spPr>
          <a:xfrm>
            <a:off x="138465" y="328541"/>
            <a:ext cx="24107070" cy="13058918"/>
          </a:xfrm>
          <a:prstGeom prst="rect">
            <a:avLst/>
          </a:prstGeom>
          <a:ln w="12700">
            <a:miter lim="400000"/>
          </a:ln>
        </p:spPr>
      </p:pic>
      <p:sp>
        <p:nvSpPr>
          <p:cNvPr id="218" name="We will examine the history of money…"/>
          <p:cNvSpPr txBox="1"/>
          <p:nvPr/>
        </p:nvSpPr>
        <p:spPr>
          <a:xfrm>
            <a:off x="801057" y="9151209"/>
            <a:ext cx="3934379" cy="27680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We will examine the history of money…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